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60" r:id="rId4"/>
  </p:sldMasterIdLst>
  <p:notesMasterIdLst>
    <p:notesMasterId r:id="rId24"/>
  </p:notesMasterIdLst>
  <p:sldIdLst>
    <p:sldId id="256" r:id="rId5"/>
    <p:sldId id="257" r:id="rId6"/>
    <p:sldId id="262" r:id="rId7"/>
    <p:sldId id="263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25"/>
    <p:restoredTop sz="94643"/>
  </p:normalViewPr>
  <p:slideViewPr>
    <p:cSldViewPr>
      <p:cViewPr>
        <p:scale>
          <a:sx n="84" d="100"/>
          <a:sy n="84" d="100"/>
        </p:scale>
        <p:origin x="2640" y="9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D6BB5-4C0E-409B-AE28-87717B664159}" type="datetimeFigureOut">
              <a:rPr lang="en-US" smtClean="0"/>
              <a:t>4/1/18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EEE5C-00B7-4D1F-B1DE-1B3AF2498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82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889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8D12EB-AD3B-43E3-856A-780EEA1BE8B1}" type="datetimeFigureOut">
              <a:rPr lang="en-US" smtClean="0"/>
              <a:t>4/1/18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1E14F5-95F6-4850-964D-3EE652BBA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55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8D12EB-AD3B-43E3-856A-780EEA1BE8B1}" type="datetimeFigureOut">
              <a:rPr lang="en-US" smtClean="0"/>
              <a:t>4/1/18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1E14F5-95F6-4850-964D-3EE652BBA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63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8D12EB-AD3B-43E3-856A-780EEA1BE8B1}" type="datetimeFigureOut">
              <a:rPr lang="en-US" smtClean="0"/>
              <a:t>4/1/18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1E14F5-95F6-4850-964D-3EE652BBA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33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8D12EB-AD3B-43E3-856A-780EEA1BE8B1}" type="datetimeFigureOut">
              <a:rPr lang="en-US" smtClean="0"/>
              <a:t>4/1/18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1E14F5-95F6-4850-964D-3EE652BBA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89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201A93-B8A3-4EC4-AE7C-4FE59F849D02}" type="datetimeFigureOut">
              <a:rPr lang="en-US" smtClean="0"/>
              <a:t>4/1/18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801E890-A9FC-426E-9621-308014FC3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05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201A93-B8A3-4EC4-AE7C-4FE59F849D02}" type="datetimeFigureOut">
              <a:rPr lang="en-US" smtClean="0"/>
              <a:t>4/1/18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801E890-A9FC-426E-9621-308014FC3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91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201A93-B8A3-4EC4-AE7C-4FE59F849D02}" type="datetimeFigureOut">
              <a:rPr lang="en-US" smtClean="0"/>
              <a:t>4/1/18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801E890-A9FC-426E-9621-308014FC3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23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201A93-B8A3-4EC4-AE7C-4FE59F849D02}" type="datetimeFigureOut">
              <a:rPr lang="en-US" smtClean="0"/>
              <a:t>4/1/18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801E890-A9FC-426E-9621-308014FC3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13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201A93-B8A3-4EC4-AE7C-4FE59F849D02}" type="datetimeFigureOut">
              <a:rPr lang="en-US" smtClean="0"/>
              <a:t>4/1/18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801E890-A9FC-426E-9621-308014FC3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98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201A93-B8A3-4EC4-AE7C-4FE59F849D02}" type="datetimeFigureOut">
              <a:rPr lang="en-US" smtClean="0"/>
              <a:t>4/1/18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801E890-A9FC-426E-9621-308014FC3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03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8897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201A93-B8A3-4EC4-AE7C-4FE59F849D02}" type="datetimeFigureOut">
              <a:rPr lang="en-US" smtClean="0"/>
              <a:t>4/1/18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801E890-A9FC-426E-9621-308014FC3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9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201A93-B8A3-4EC4-AE7C-4FE59F849D02}" type="datetimeFigureOut">
              <a:rPr lang="en-US" smtClean="0"/>
              <a:t>4/1/18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801E890-A9FC-426E-9621-308014FC3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44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201A93-B8A3-4EC4-AE7C-4FE59F849D02}" type="datetimeFigureOut">
              <a:rPr lang="en-US" smtClean="0"/>
              <a:t>4/1/18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801E890-A9FC-426E-9621-308014FC3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44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201A93-B8A3-4EC4-AE7C-4FE59F849D02}" type="datetimeFigureOut">
              <a:rPr lang="en-US" smtClean="0"/>
              <a:t>4/1/18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801E890-A9FC-426E-9621-308014FC3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505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201A93-B8A3-4EC4-AE7C-4FE59F849D02}" type="datetimeFigureOut">
              <a:rPr lang="en-US" smtClean="0"/>
              <a:t>4/1/18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801E890-A9FC-426E-9621-308014FC3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49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8D12EB-AD3B-43E3-856A-780EEA1BE8B1}" type="datetimeFigureOut">
              <a:rPr lang="en-US" smtClean="0"/>
              <a:t>4/1/18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1E14F5-95F6-4850-964D-3EE652BBA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47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8D12EB-AD3B-43E3-856A-780EEA1BE8B1}" type="datetimeFigureOut">
              <a:rPr lang="en-US" smtClean="0"/>
              <a:t>4/1/18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1E14F5-95F6-4850-964D-3EE652BBA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48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8D12EB-AD3B-43E3-856A-780EEA1BE8B1}" type="datetimeFigureOut">
              <a:rPr lang="en-US" smtClean="0"/>
              <a:t>4/1/18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1E14F5-95F6-4850-964D-3EE652BBA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6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8D12EB-AD3B-43E3-856A-780EEA1BE8B1}" type="datetimeFigureOut">
              <a:rPr lang="en-US" smtClean="0"/>
              <a:t>4/1/18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1E14F5-95F6-4850-964D-3EE652BBA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36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8D12EB-AD3B-43E3-856A-780EEA1BE8B1}" type="datetimeFigureOut">
              <a:rPr lang="en-US" smtClean="0"/>
              <a:t>4/1/18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1E14F5-95F6-4850-964D-3EE652BBA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0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8D12EB-AD3B-43E3-856A-780EEA1BE8B1}" type="datetimeFigureOut">
              <a:rPr lang="en-US" smtClean="0"/>
              <a:t>4/1/18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1E14F5-95F6-4850-964D-3EE652BBA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94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8D12EB-AD3B-43E3-856A-780EEA1BE8B1}" type="datetimeFigureOut">
              <a:rPr lang="en-US" smtClean="0"/>
              <a:t>4/1/18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1E14F5-95F6-4850-964D-3EE652BBA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1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13" Type="http://schemas.openxmlformats.org/officeDocument/2006/relationships/image" Target="../media/image5.jpg"/><Relationship Id="rId14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13" Type="http://schemas.openxmlformats.org/officeDocument/2006/relationships/image" Target="../media/image3.jpg"/><Relationship Id="rId14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036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68" y="4572000"/>
            <a:ext cx="26289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69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25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5791200"/>
            <a:ext cx="1085850" cy="771111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924800" y="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75BAEB5-C054-46D0-84F1-7D87995FB0BA}" type="slidenum">
              <a:rPr lang="en-US" sz="1400" smtClean="0">
                <a:solidFill>
                  <a:schemeClr val="bg1"/>
                </a:solidFill>
              </a:rPr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96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0492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924800" y="2977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75BAEB5-C054-46D0-84F1-7D87995FB0BA}" type="slidenum">
              <a:rPr lang="en-US" sz="1400" smtClean="0">
                <a:solidFill>
                  <a:schemeClr val="bg1"/>
                </a:solidFill>
              </a:rPr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5791200"/>
            <a:ext cx="1085850" cy="77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5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25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5867400"/>
            <a:ext cx="1009650" cy="71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78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6" Type="http://schemas.openxmlformats.org/officeDocument/2006/relationships/image" Target="../media/image12.tiff"/><Relationship Id="rId7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9.tiff"/><Relationship Id="rId5" Type="http://schemas.openxmlformats.org/officeDocument/2006/relationships/image" Target="../media/image11.tiff"/><Relationship Id="rId6" Type="http://schemas.openxmlformats.org/officeDocument/2006/relationships/image" Target="../media/image18.tiff"/><Relationship Id="rId7" Type="http://schemas.openxmlformats.org/officeDocument/2006/relationships/image" Target="../media/image19.tiff"/><Relationship Id="rId8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5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2286000"/>
            <a:ext cx="670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Presentation of Expert Witness Testimony</a:t>
            </a:r>
            <a:endParaRPr lang="en-US" sz="30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9800" y="5231249"/>
            <a:ext cx="2590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Federal Bureau of Investigation</a:t>
            </a:r>
          </a:p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Quantico, VA</a:t>
            </a:r>
          </a:p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April 2, 2018</a:t>
            </a:r>
          </a:p>
          <a:p>
            <a:endParaRPr lang="en-US" sz="1400" dirty="0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</a:endParaRPr>
          </a:p>
          <a:p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Martin F. </a:t>
            </a:r>
            <a:r>
              <a:rPr lang="en-US" sz="1400" b="1" dirty="0" err="1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Cunniff</a:t>
            </a:r>
            <a:endParaRPr lang="en-US" sz="1400" b="1" dirty="0" smtClean="0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847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 descr="6215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1143000"/>
            <a:ext cx="6172200" cy="46291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714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66800" y="1828800"/>
            <a:ext cx="7279220" cy="3581400"/>
            <a:chOff x="1860445" y="1524000"/>
            <a:chExt cx="8673113" cy="42672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6601" y="1524000"/>
              <a:ext cx="3446957" cy="4267200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1860445" y="1554636"/>
              <a:ext cx="4898569" cy="610291"/>
              <a:chOff x="806559" y="1686716"/>
              <a:chExt cx="3810000" cy="518256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844661" y="1781352"/>
                <a:ext cx="3733798" cy="423620"/>
              </a:xfrm>
              <a:prstGeom prst="rect">
                <a:avLst/>
              </a:prstGeom>
              <a:solidFill>
                <a:srgbClr val="0A93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806559" y="1686716"/>
                <a:ext cx="3810000" cy="444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prstClr val="white"/>
                    </a:solidFill>
                  </a:rPr>
                  <a:t>Prior Inconsistent Statement</a:t>
                </a: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1905003" y="2266341"/>
              <a:ext cx="4800599" cy="602285"/>
              <a:chOff x="838201" y="2536669"/>
              <a:chExt cx="3733801" cy="496819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838201" y="2609868"/>
                <a:ext cx="3733801" cy="423620"/>
              </a:xfrm>
              <a:prstGeom prst="rect">
                <a:avLst/>
              </a:prstGeom>
              <a:solidFill>
                <a:srgbClr val="0A93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838201" y="2536669"/>
                <a:ext cx="3733801" cy="431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prstClr val="white"/>
                    </a:solidFill>
                  </a:rPr>
                  <a:t>Omission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905003" y="2948655"/>
              <a:ext cx="4800599" cy="602285"/>
              <a:chOff x="838201" y="3016887"/>
              <a:chExt cx="3733801" cy="496819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838201" y="3090086"/>
                <a:ext cx="3733801" cy="423620"/>
              </a:xfrm>
              <a:prstGeom prst="rect">
                <a:avLst/>
              </a:prstGeom>
              <a:solidFill>
                <a:srgbClr val="0A93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38201" y="3016887"/>
                <a:ext cx="3733801" cy="431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prstClr val="white"/>
                    </a:solidFill>
                  </a:rPr>
                  <a:t>Learned Treatises</a:t>
                </a:r>
              </a:p>
            </p:txBody>
          </p:sp>
        </p:grpSp>
        <p:sp>
          <p:nvSpPr>
            <p:cNvPr id="7" name="Title 1"/>
            <p:cNvSpPr txBox="1">
              <a:spLocks/>
            </p:cNvSpPr>
            <p:nvPr/>
          </p:nvSpPr>
          <p:spPr>
            <a:xfrm>
              <a:off x="7324178" y="3733800"/>
              <a:ext cx="2971800" cy="304800"/>
            </a:xfrm>
            <a:prstGeom prst="rect">
              <a:avLst/>
            </a:prstGeom>
          </p:spPr>
          <p:txBody>
            <a:bodyPr spcFirstLastPara="1" vert="horz" lIns="0" tIns="45720" rIns="0" bIns="0" numCol="1" rtlCol="0" anchor="t">
              <a:prstTxWarp prst="textArchDown">
                <a:avLst>
                  <a:gd name="adj" fmla="val 525569"/>
                </a:avLst>
              </a:prstTxWarp>
              <a:noAutofit/>
              <a:scene3d>
                <a:camera prst="orthographicFront">
                  <a:rot lat="0" lon="1200000" rev="0"/>
                </a:camera>
                <a:lightRig rig="threePt" dir="t"/>
              </a:scene3d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1" kern="1200">
                  <a:solidFill>
                    <a:schemeClr val="tx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IMPEACHMENT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905003" y="3630971"/>
              <a:ext cx="4800599" cy="602285"/>
              <a:chOff x="838201" y="3520352"/>
              <a:chExt cx="3733801" cy="496819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838201" y="3593551"/>
                <a:ext cx="3733801" cy="423620"/>
              </a:xfrm>
              <a:prstGeom prst="rect">
                <a:avLst/>
              </a:prstGeom>
              <a:solidFill>
                <a:srgbClr val="0A93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38201" y="3520352"/>
                <a:ext cx="3733801" cy="431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prstClr val="white"/>
                    </a:solidFill>
                  </a:rPr>
                  <a:t>Expert’s Report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905002" y="4313287"/>
              <a:ext cx="4800599" cy="602285"/>
              <a:chOff x="838200" y="4018583"/>
              <a:chExt cx="3733801" cy="496819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838200" y="4091782"/>
                <a:ext cx="3733801" cy="423620"/>
              </a:xfrm>
              <a:prstGeom prst="rect">
                <a:avLst/>
              </a:prstGeom>
              <a:solidFill>
                <a:srgbClr val="0A93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838200" y="4018583"/>
                <a:ext cx="3733801" cy="431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prstClr val="white"/>
                    </a:solidFill>
                  </a:rPr>
                  <a:t>Bias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911463" y="4995601"/>
              <a:ext cx="4800599" cy="602285"/>
              <a:chOff x="844661" y="5089085"/>
              <a:chExt cx="3733801" cy="496819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844661" y="5162284"/>
                <a:ext cx="3733801" cy="423620"/>
              </a:xfrm>
              <a:prstGeom prst="rect">
                <a:avLst/>
              </a:prstGeom>
              <a:solidFill>
                <a:srgbClr val="0A93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844661" y="5089085"/>
                <a:ext cx="3733801" cy="431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prstClr val="white"/>
                    </a:solidFill>
                  </a:rPr>
                  <a:t>Prior Bad Acts</a:t>
                </a:r>
              </a:p>
            </p:txBody>
          </p:sp>
        </p:grpSp>
      </p:grpSp>
      <p:sp>
        <p:nvSpPr>
          <p:cNvPr id="23" name="Title 1"/>
          <p:cNvSpPr txBox="1">
            <a:spLocks/>
          </p:cNvSpPr>
          <p:nvPr/>
        </p:nvSpPr>
        <p:spPr>
          <a:xfrm>
            <a:off x="0" y="827585"/>
            <a:ext cx="9144000" cy="914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IMPEACHMENT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29258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827585"/>
            <a:ext cx="9144000" cy="914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ANALOGIES &amp; HYPOTHETICALS</a:t>
            </a:r>
            <a:endParaRPr lang="en-US" sz="40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1295400" y="1785330"/>
            <a:ext cx="6553200" cy="4354140"/>
            <a:chOff x="2209800" y="1295400"/>
            <a:chExt cx="7569200" cy="5029200"/>
          </a:xfrm>
        </p:grpSpPr>
        <p:sp>
          <p:nvSpPr>
            <p:cNvPr id="16" name="Oval 15"/>
            <p:cNvSpPr/>
            <p:nvPr/>
          </p:nvSpPr>
          <p:spPr>
            <a:xfrm>
              <a:off x="5054600" y="1295400"/>
              <a:ext cx="1981200" cy="1981200"/>
            </a:xfrm>
            <a:prstGeom prst="ellipse">
              <a:avLst/>
            </a:prstGeom>
            <a:solidFill>
              <a:srgbClr val="0A93B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209800" y="1732747"/>
              <a:ext cx="7569200" cy="4591853"/>
              <a:chOff x="2209800" y="1732747"/>
              <a:chExt cx="7569200" cy="4591853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2209800" y="2714330"/>
                <a:ext cx="1981200" cy="1981200"/>
              </a:xfrm>
              <a:prstGeom prst="ellipse">
                <a:avLst/>
              </a:prstGeom>
              <a:solidFill>
                <a:srgbClr val="0A93B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5054600" y="4343400"/>
                <a:ext cx="1981200" cy="1981200"/>
              </a:xfrm>
              <a:prstGeom prst="ellipse">
                <a:avLst/>
              </a:prstGeom>
              <a:solidFill>
                <a:srgbClr val="0A93B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7797800" y="2708518"/>
                <a:ext cx="1981200" cy="1981200"/>
              </a:xfrm>
              <a:prstGeom prst="ellipse">
                <a:avLst/>
              </a:prstGeom>
              <a:solidFill>
                <a:srgbClr val="0A93B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262338" y="1732747"/>
                <a:ext cx="1555393" cy="9598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prstClr val="white"/>
                    </a:solidFill>
                  </a:rPr>
                  <a:t>Don’t Buy In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8010704" y="3437507"/>
                <a:ext cx="1555393" cy="497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prstClr val="white"/>
                    </a:solidFill>
                  </a:rPr>
                  <a:t>Resist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878755" y="4695531"/>
                <a:ext cx="2377896" cy="1279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prstClr val="white"/>
                    </a:solidFill>
                  </a:rPr>
                  <a:t>Make Sure </a:t>
                </a:r>
                <a:r>
                  <a:rPr lang="en-US" sz="2200" b="1">
                    <a:solidFill>
                      <a:prstClr val="white"/>
                    </a:solidFill>
                  </a:rPr>
                  <a:t>Assumptions </a:t>
                </a:r>
                <a:br>
                  <a:rPr lang="en-US" sz="2200" b="1">
                    <a:solidFill>
                      <a:prstClr val="white"/>
                    </a:solidFill>
                  </a:rPr>
                </a:br>
                <a:r>
                  <a:rPr lang="en-US" sz="2200" b="1">
                    <a:solidFill>
                      <a:prstClr val="white"/>
                    </a:solidFill>
                  </a:rPr>
                  <a:t>Are </a:t>
                </a:r>
                <a:r>
                  <a:rPr lang="en-US" sz="2200" b="1" dirty="0">
                    <a:solidFill>
                      <a:prstClr val="white"/>
                    </a:solidFill>
                  </a:rPr>
                  <a:t>Defined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438982" y="3006621"/>
                <a:ext cx="1555393" cy="1279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prstClr val="white"/>
                    </a:solidFill>
                  </a:rPr>
                  <a:t>Qualify Your Answer</a:t>
                </a:r>
              </a:p>
            </p:txBody>
          </p:sp>
          <p:sp>
            <p:nvSpPr>
              <p:cNvPr id="25" name="Right Arrow 24"/>
              <p:cNvSpPr/>
              <p:nvPr/>
            </p:nvSpPr>
            <p:spPr>
              <a:xfrm rot="1893637">
                <a:off x="7146225" y="2523107"/>
                <a:ext cx="762000" cy="762000"/>
              </a:xfrm>
              <a:prstGeom prst="rightArrow">
                <a:avLst/>
              </a:prstGeom>
              <a:solidFill>
                <a:srgbClr val="8EB5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Right Arrow 25"/>
              <p:cNvSpPr/>
              <p:nvPr/>
            </p:nvSpPr>
            <p:spPr>
              <a:xfrm rot="8638542">
                <a:off x="7086848" y="4308718"/>
                <a:ext cx="762000" cy="762000"/>
              </a:xfrm>
              <a:prstGeom prst="rightArrow">
                <a:avLst/>
              </a:prstGeom>
              <a:solidFill>
                <a:srgbClr val="8EB5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Right Arrow 26"/>
              <p:cNvSpPr/>
              <p:nvPr/>
            </p:nvSpPr>
            <p:spPr>
              <a:xfrm rot="12928304">
                <a:off x="4116755" y="4283416"/>
                <a:ext cx="762000" cy="762000"/>
              </a:xfrm>
              <a:prstGeom prst="rightArrow">
                <a:avLst/>
              </a:prstGeom>
              <a:solidFill>
                <a:srgbClr val="8EB5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Right Arrow 27"/>
              <p:cNvSpPr/>
              <p:nvPr/>
            </p:nvSpPr>
            <p:spPr>
              <a:xfrm rot="19825360">
                <a:off x="4194728" y="2485617"/>
                <a:ext cx="762000" cy="762000"/>
              </a:xfrm>
              <a:prstGeom prst="rightArrow">
                <a:avLst/>
              </a:prstGeom>
              <a:solidFill>
                <a:srgbClr val="8EB5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486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432174" y="5587603"/>
            <a:ext cx="1559426" cy="1117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0" y="827585"/>
            <a:ext cx="9144000" cy="914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CROSS EXAM TIPS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657335" y="1752600"/>
            <a:ext cx="7924801" cy="4515552"/>
          </a:xfrm>
          <a:prstGeom prst="rect">
            <a:avLst/>
          </a:prstGeom>
          <a:solidFill>
            <a:srgbClr val="ECEFFF">
              <a:alpha val="82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28883"/>
              </p:ext>
            </p:extLst>
          </p:nvPr>
        </p:nvGraphicFramePr>
        <p:xfrm>
          <a:off x="657335" y="1752600"/>
          <a:ext cx="7924801" cy="4515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9811"/>
                <a:gridCol w="1112253"/>
                <a:gridCol w="1042737"/>
              </a:tblGrid>
              <a:tr h="5644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93B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93B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93B5"/>
                    </a:solidFill>
                  </a:tcPr>
                </a:tc>
              </a:tr>
              <a:tr h="5644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444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44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444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44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44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444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33536" y="2908600"/>
            <a:ext cx="5491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Vary your demeanor from </a:t>
            </a:r>
            <a:r>
              <a:rPr lang="en-US" sz="2400" dirty="0">
                <a:solidFill>
                  <a:prstClr val="black"/>
                </a:solidFill>
              </a:rPr>
              <a:t>d</a:t>
            </a:r>
            <a:r>
              <a:rPr lang="en-US" sz="2400">
                <a:solidFill>
                  <a:prstClr val="black"/>
                </a:solidFill>
              </a:rPr>
              <a:t>irect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3536" y="2365126"/>
            <a:ext cx="5491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Listen extremely carefully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3535" y="3451376"/>
            <a:ext cx="578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Start with a ‘yes’ or ‘no,’ or flip your answer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3536" y="4009579"/>
            <a:ext cx="5491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Review any exhibit carefully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3536" y="4567782"/>
            <a:ext cx="5491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Anticipate the line of questioning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3535" y="5162208"/>
            <a:ext cx="5491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Keep an even keel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3536" y="5720411"/>
            <a:ext cx="5491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Remember there is a redirect examination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3935" y="2908600"/>
            <a:ext cx="613150" cy="6774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8680" y="2403118"/>
            <a:ext cx="457200" cy="4236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77136" y="1795935"/>
            <a:ext cx="80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DO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79227" y="1795935"/>
            <a:ext cx="1031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white"/>
                </a:solidFill>
              </a:rPr>
              <a:t>DON’T</a:t>
            </a: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8680" y="3487999"/>
            <a:ext cx="457200" cy="4236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2912" y="4044436"/>
            <a:ext cx="457200" cy="4236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276" y="5166750"/>
            <a:ext cx="457200" cy="4236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8680" y="5740003"/>
            <a:ext cx="457200" cy="4236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8337" y="4617779"/>
            <a:ext cx="613150" cy="67744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 rot="742586">
            <a:off x="5125144" y="2886638"/>
            <a:ext cx="1423626" cy="46166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DON’T</a:t>
            </a:r>
          </a:p>
        </p:txBody>
      </p:sp>
      <p:sp>
        <p:nvSpPr>
          <p:cNvPr id="22" name="TextBox 21"/>
          <p:cNvSpPr txBox="1"/>
          <p:nvPr/>
        </p:nvSpPr>
        <p:spPr>
          <a:xfrm rot="723327">
            <a:off x="5114543" y="4608901"/>
            <a:ext cx="1396963" cy="46166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DON’T</a:t>
            </a:r>
          </a:p>
        </p:txBody>
      </p:sp>
    </p:spTree>
    <p:extLst>
      <p:ext uri="{BB962C8B-B14F-4D97-AF65-F5344CB8AC3E}">
        <p14:creationId xmlns:p14="http://schemas.microsoft.com/office/powerpoint/2010/main" val="75060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7432174" y="5587603"/>
            <a:ext cx="1559426" cy="1117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0" y="827585"/>
            <a:ext cx="9144000" cy="914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COMMON MISTAKES ON CROSS</a:t>
            </a:r>
            <a:endParaRPr lang="en-US" sz="40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577424" y="1733518"/>
            <a:ext cx="7989152" cy="4204492"/>
            <a:chOff x="173178" y="1600200"/>
            <a:chExt cx="8885692" cy="46763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81200" y="1600200"/>
              <a:ext cx="7077670" cy="4676318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173179" y="1768490"/>
              <a:ext cx="4777355" cy="461665"/>
              <a:chOff x="280264" y="1674117"/>
              <a:chExt cx="4777355" cy="461665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80265" y="1704726"/>
                <a:ext cx="4777354" cy="398269"/>
              </a:xfrm>
              <a:prstGeom prst="rect">
                <a:avLst/>
              </a:prstGeom>
              <a:solidFill>
                <a:srgbClr val="0A93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80264" y="1674117"/>
                <a:ext cx="47773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Attacking the questioner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173178" y="2265631"/>
              <a:ext cx="4777354" cy="461665"/>
              <a:chOff x="280264" y="2171258"/>
              <a:chExt cx="4777354" cy="461665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0264" y="2202957"/>
                <a:ext cx="4777354" cy="398269"/>
              </a:xfrm>
              <a:prstGeom prst="rect">
                <a:avLst/>
              </a:prstGeom>
              <a:solidFill>
                <a:srgbClr val="0A93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80264" y="2171258"/>
                <a:ext cx="47773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Taking it personally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73178" y="2741284"/>
              <a:ext cx="4777354" cy="461665"/>
              <a:chOff x="280264" y="2646911"/>
              <a:chExt cx="4777354" cy="46166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80264" y="2683175"/>
                <a:ext cx="4777354" cy="398269"/>
              </a:xfrm>
              <a:prstGeom prst="rect">
                <a:avLst/>
              </a:prstGeom>
              <a:solidFill>
                <a:srgbClr val="0A93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80264" y="2646911"/>
                <a:ext cx="47773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Never giving an inch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73178" y="3253189"/>
              <a:ext cx="4777354" cy="461665"/>
              <a:chOff x="280264" y="3158816"/>
              <a:chExt cx="4777354" cy="461665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280264" y="3190515"/>
                <a:ext cx="4777354" cy="398269"/>
              </a:xfrm>
              <a:prstGeom prst="rect">
                <a:avLst/>
              </a:prstGeom>
              <a:solidFill>
                <a:srgbClr val="0A93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80264" y="3158816"/>
                <a:ext cx="47773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Reserving positions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80925" y="3737468"/>
              <a:ext cx="4767908" cy="461665"/>
              <a:chOff x="288011" y="3643095"/>
              <a:chExt cx="4767908" cy="46166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289304" y="3681215"/>
                <a:ext cx="4766614" cy="398269"/>
              </a:xfrm>
              <a:prstGeom prst="rect">
                <a:avLst/>
              </a:prstGeom>
              <a:solidFill>
                <a:srgbClr val="0A93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88011" y="3643095"/>
                <a:ext cx="47679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“Can you repeat the question?”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173178" y="4227672"/>
              <a:ext cx="4776509" cy="461665"/>
              <a:chOff x="280263" y="4133299"/>
              <a:chExt cx="4776509" cy="461665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288011" y="4174383"/>
                <a:ext cx="4768761" cy="398269"/>
              </a:xfrm>
              <a:prstGeom prst="rect">
                <a:avLst/>
              </a:prstGeom>
              <a:solidFill>
                <a:srgbClr val="0A93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80263" y="4133299"/>
                <a:ext cx="47756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Questioning the </a:t>
                </a:r>
                <a:r>
                  <a:rPr lang="en-US" sz="2000">
                    <a:solidFill>
                      <a:prstClr val="white"/>
                    </a:solidFill>
                  </a:rPr>
                  <a:t>cross examiner</a:t>
                </a:r>
                <a:endParaRPr lang="en-US" sz="20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189967" y="4727477"/>
              <a:ext cx="4777354" cy="461665"/>
              <a:chOff x="297053" y="4633104"/>
              <a:chExt cx="4777354" cy="461665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297053" y="4664803"/>
                <a:ext cx="4777354" cy="398269"/>
              </a:xfrm>
              <a:prstGeom prst="rect">
                <a:avLst/>
              </a:prstGeom>
              <a:solidFill>
                <a:srgbClr val="0A93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97053" y="4633104"/>
                <a:ext cx="47773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Speaking over objections/questions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197714" y="5211756"/>
              <a:ext cx="4767908" cy="461665"/>
              <a:chOff x="304800" y="5117383"/>
              <a:chExt cx="4767908" cy="461665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06093" y="5155503"/>
                <a:ext cx="4766614" cy="398269"/>
              </a:xfrm>
              <a:prstGeom prst="rect">
                <a:avLst/>
              </a:prstGeom>
              <a:solidFill>
                <a:srgbClr val="0A93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04800" y="5117383"/>
                <a:ext cx="47679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Making unrelated comments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189967" y="5701960"/>
              <a:ext cx="4776509" cy="461665"/>
              <a:chOff x="297052" y="5607587"/>
              <a:chExt cx="4776509" cy="461665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304800" y="5648671"/>
                <a:ext cx="4768761" cy="398269"/>
              </a:xfrm>
              <a:prstGeom prst="rect">
                <a:avLst/>
              </a:prstGeom>
              <a:solidFill>
                <a:srgbClr val="0A93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97052" y="5607587"/>
                <a:ext cx="47756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Opining outside your expertise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944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 descr="656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00200" y="1219200"/>
            <a:ext cx="5769229" cy="43269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9817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990600"/>
            <a:ext cx="6350454" cy="47416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676400" y="59436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Working with Your Lawyer</a:t>
            </a:r>
          </a:p>
          <a:p>
            <a:pPr algn="ctr"/>
            <a:r>
              <a:rPr lang="en-US" dirty="0" smtClean="0">
                <a:latin typeface="Calibri Light" charset="0"/>
                <a:ea typeface="Calibri Light" charset="0"/>
                <a:cs typeface="Calibri Light" charset="0"/>
              </a:rPr>
              <a:t>It can get lonely on the witness stand, so be careful</a:t>
            </a:r>
            <a:endParaRPr 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379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827585"/>
            <a:ext cx="9144000" cy="914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WORKING WITH LAWYERS</a:t>
            </a:r>
            <a:endParaRPr lang="en-US" sz="40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1066800" y="1711505"/>
            <a:ext cx="7307451" cy="3948629"/>
            <a:chOff x="1516251" y="1493511"/>
            <a:chExt cx="9220200" cy="49821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16251" y="3464538"/>
              <a:ext cx="9220200" cy="301117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590800" y="1493512"/>
              <a:ext cx="3331730" cy="423620"/>
            </a:xfrm>
            <a:prstGeom prst="rect">
              <a:avLst/>
            </a:prstGeom>
            <a:solidFill>
              <a:srgbClr val="0A9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73854" y="1493511"/>
              <a:ext cx="3331730" cy="466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Don’t Get Pushed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590799" y="1991743"/>
              <a:ext cx="3331730" cy="423620"/>
            </a:xfrm>
            <a:prstGeom prst="rect">
              <a:avLst/>
            </a:prstGeom>
            <a:solidFill>
              <a:srgbClr val="0A9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573853" y="1991741"/>
              <a:ext cx="3331730" cy="466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Theory of Case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590799" y="2471961"/>
              <a:ext cx="3331730" cy="423620"/>
            </a:xfrm>
            <a:prstGeom prst="rect">
              <a:avLst/>
            </a:prstGeom>
            <a:solidFill>
              <a:srgbClr val="0A9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573853" y="2471959"/>
              <a:ext cx="3331730" cy="466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Draft Possible Cross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96553" y="1501261"/>
              <a:ext cx="3331730" cy="423620"/>
            </a:xfrm>
            <a:prstGeom prst="rect">
              <a:avLst/>
            </a:prstGeom>
            <a:solidFill>
              <a:srgbClr val="0A9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79606" y="1501258"/>
              <a:ext cx="3331730" cy="466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Voice Concerns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005593" y="1991961"/>
              <a:ext cx="3324240" cy="423620"/>
            </a:xfrm>
            <a:prstGeom prst="rect">
              <a:avLst/>
            </a:prstGeom>
            <a:solidFill>
              <a:srgbClr val="0A9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61525" y="1991959"/>
              <a:ext cx="3447082" cy="466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white"/>
                  </a:solidFill>
                </a:rPr>
                <a:t>Protected Communication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004302" y="2485129"/>
              <a:ext cx="3325737" cy="423620"/>
            </a:xfrm>
            <a:prstGeom prst="rect">
              <a:avLst/>
            </a:prstGeom>
            <a:solidFill>
              <a:srgbClr val="0A9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87356" y="2485127"/>
              <a:ext cx="3325737" cy="815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white"/>
                  </a:solidFill>
                </a:rPr>
                <a:t>Be Cautious </a:t>
              </a:r>
              <a:r>
                <a:rPr lang="en-US" dirty="0">
                  <a:solidFill>
                    <a:prstClr val="white"/>
                  </a:solidFill>
                </a:rPr>
                <a:t>Post Swearing 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3627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827585"/>
            <a:ext cx="9144000" cy="914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EXTRA CREDIT PREP</a:t>
            </a:r>
            <a:endParaRPr lang="en-US" sz="4000" dirty="0"/>
          </a:p>
        </p:txBody>
      </p:sp>
      <p:sp>
        <p:nvSpPr>
          <p:cNvPr id="3" name="Oval 2"/>
          <p:cNvSpPr/>
          <p:nvPr/>
        </p:nvSpPr>
        <p:spPr>
          <a:xfrm>
            <a:off x="4368800" y="1705128"/>
            <a:ext cx="4267200" cy="4267200"/>
          </a:xfrm>
          <a:prstGeom prst="ellipse">
            <a:avLst/>
          </a:prstGeom>
          <a:solidFill>
            <a:srgbClr val="0A9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350" y="2415657"/>
            <a:ext cx="3331730" cy="423620"/>
          </a:xfrm>
          <a:prstGeom prst="rect">
            <a:avLst/>
          </a:prstGeom>
          <a:solidFill>
            <a:srgbClr val="0A93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350" y="2357269"/>
            <a:ext cx="333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TV/YouTube</a:t>
            </a:r>
          </a:p>
        </p:txBody>
      </p:sp>
      <p:sp>
        <p:nvSpPr>
          <p:cNvPr id="6" name="Rectangle 5"/>
          <p:cNvSpPr/>
          <p:nvPr/>
        </p:nvSpPr>
        <p:spPr>
          <a:xfrm>
            <a:off x="625960" y="3080808"/>
            <a:ext cx="3331730" cy="423620"/>
          </a:xfrm>
          <a:prstGeom prst="rect">
            <a:avLst/>
          </a:prstGeom>
          <a:solidFill>
            <a:srgbClr val="0A93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5000" y="3031008"/>
            <a:ext cx="333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Unfamiliar Lawyer</a:t>
            </a:r>
          </a:p>
        </p:txBody>
      </p:sp>
      <p:sp>
        <p:nvSpPr>
          <p:cNvPr id="8" name="Rectangle 7"/>
          <p:cNvSpPr/>
          <p:nvPr/>
        </p:nvSpPr>
        <p:spPr>
          <a:xfrm>
            <a:off x="625960" y="3707588"/>
            <a:ext cx="3331730" cy="423620"/>
          </a:xfrm>
          <a:prstGeom prst="rect">
            <a:avLst/>
          </a:prstGeom>
          <a:solidFill>
            <a:srgbClr val="0A93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960" y="3647392"/>
            <a:ext cx="333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Mock Cross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5960" y="4357779"/>
            <a:ext cx="3331730" cy="423620"/>
          </a:xfrm>
          <a:prstGeom prst="rect">
            <a:avLst/>
          </a:prstGeom>
          <a:solidFill>
            <a:srgbClr val="0A93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5960" y="4318375"/>
            <a:ext cx="333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5</a:t>
            </a:r>
            <a:r>
              <a:rPr lang="en-US" sz="2800" baseline="30000" dirty="0">
                <a:solidFill>
                  <a:prstClr val="white"/>
                </a:solidFill>
              </a:rPr>
              <a:t>th</a:t>
            </a:r>
            <a:r>
              <a:rPr lang="en-US" sz="2800" dirty="0">
                <a:solidFill>
                  <a:prstClr val="white"/>
                </a:solidFill>
              </a:rPr>
              <a:t> Grader Test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4840" y="4970399"/>
            <a:ext cx="3324240" cy="423620"/>
          </a:xfrm>
          <a:prstGeom prst="rect">
            <a:avLst/>
          </a:prstGeom>
          <a:solidFill>
            <a:srgbClr val="0A93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360" y="4896500"/>
            <a:ext cx="3447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Videotape Yourself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88000" y="2415658"/>
            <a:ext cx="1905000" cy="2742453"/>
          </a:xfrm>
          <a:prstGeom prst="rect">
            <a:avLst/>
          </a:prstGeom>
          <a:solidFill>
            <a:srgbClr val="0EB3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2133600"/>
            <a:ext cx="3140380" cy="314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99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661" y="1447800"/>
            <a:ext cx="5830677" cy="40328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0867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64376" y="5692377"/>
            <a:ext cx="5486400" cy="566738"/>
          </a:xfrm>
          <a:prstGeom prst="rect">
            <a:avLst/>
          </a:prstGeom>
        </p:spPr>
        <p:txBody>
          <a:bodyPr>
            <a:normAutofit fontScale="3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The Truth, the Whole Truth </a:t>
            </a:r>
            <a:br>
              <a:rPr lang="en-US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and Nothing But the Truth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990600"/>
            <a:ext cx="6319555" cy="446801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7599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13839" y="2099148"/>
            <a:ext cx="4093913" cy="890220"/>
            <a:chOff x="666632" y="1478805"/>
            <a:chExt cx="5431942" cy="1181174"/>
          </a:xfrm>
        </p:grpSpPr>
        <p:sp>
          <p:nvSpPr>
            <p:cNvPr id="9" name="Oval 8"/>
            <p:cNvSpPr/>
            <p:nvPr/>
          </p:nvSpPr>
          <p:spPr>
            <a:xfrm rot="1698431">
              <a:off x="666632" y="1478805"/>
              <a:ext cx="1181175" cy="1181174"/>
            </a:xfrm>
            <a:prstGeom prst="ellipse">
              <a:avLst/>
            </a:prstGeom>
            <a:solidFill>
              <a:srgbClr val="0A93B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928561" y="1775980"/>
              <a:ext cx="4170013" cy="694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</a:rPr>
                <a:t>1. Fact v. Opinion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1886" y="1833142"/>
              <a:ext cx="549581" cy="549581"/>
            </a:xfrm>
            <a:prstGeom prst="rect">
              <a:avLst/>
            </a:prstGeom>
          </p:spPr>
        </p:pic>
        <p:cxnSp>
          <p:nvCxnSpPr>
            <p:cNvPr id="12" name="Elbow Connector 11"/>
            <p:cNvCxnSpPr/>
            <p:nvPr/>
          </p:nvCxnSpPr>
          <p:spPr>
            <a:xfrm rot="5400000">
              <a:off x="667363" y="1983805"/>
              <a:ext cx="1149767" cy="154909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423" y="1844404"/>
              <a:ext cx="459510" cy="45951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4961537" y="3475415"/>
            <a:ext cx="3420463" cy="1024511"/>
            <a:chOff x="5011800" y="4100825"/>
            <a:chExt cx="4538385" cy="1359356"/>
          </a:xfrm>
        </p:grpSpPr>
        <p:sp>
          <p:nvSpPr>
            <p:cNvPr id="15" name="Oval 14"/>
            <p:cNvSpPr/>
            <p:nvPr/>
          </p:nvSpPr>
          <p:spPr>
            <a:xfrm rot="1698431">
              <a:off x="5011800" y="4100825"/>
              <a:ext cx="1181175" cy="1181174"/>
            </a:xfrm>
            <a:prstGeom prst="ellipse">
              <a:avLst/>
            </a:prstGeom>
            <a:solidFill>
              <a:srgbClr val="0A93B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51753" y="4275913"/>
              <a:ext cx="3198432" cy="1184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</a:rPr>
                <a:t>5. Demeanor – </a:t>
              </a:r>
              <a:r>
                <a:rPr lang="en-US" sz="2400" dirty="0">
                  <a:solidFill>
                    <a:prstClr val="black"/>
                  </a:solidFill>
                </a:rPr>
                <a:t>Direct and Cross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hqprint">
              <a:clrChange>
                <a:clrFrom>
                  <a:srgbClr val="3B3B3B">
                    <a:alpha val="5098"/>
                  </a:srgbClr>
                </a:clrFrom>
                <a:clrTo>
                  <a:srgbClr val="3B3B3B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07000" y="4229100"/>
              <a:ext cx="794044" cy="83971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09600" y="3393989"/>
            <a:ext cx="3991640" cy="890220"/>
            <a:chOff x="700706" y="3027138"/>
            <a:chExt cx="5296243" cy="1181174"/>
          </a:xfrm>
        </p:grpSpPr>
        <p:sp>
          <p:nvSpPr>
            <p:cNvPr id="19" name="Oval 18"/>
            <p:cNvSpPr/>
            <p:nvPr/>
          </p:nvSpPr>
          <p:spPr>
            <a:xfrm rot="1698431">
              <a:off x="700706" y="3027138"/>
              <a:ext cx="1181175" cy="1181174"/>
            </a:xfrm>
            <a:prstGeom prst="ellipse">
              <a:avLst/>
            </a:prstGeom>
            <a:solidFill>
              <a:srgbClr val="0A93B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962578" y="3355257"/>
              <a:ext cx="4034371" cy="694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</a:rPr>
                <a:t>2. Legal Standards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280" y="3245602"/>
              <a:ext cx="702659" cy="702659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952863" y="2062906"/>
            <a:ext cx="3849138" cy="1261884"/>
            <a:chOff x="5011801" y="2217540"/>
            <a:chExt cx="5107167" cy="1674310"/>
          </a:xfrm>
        </p:grpSpPr>
        <p:sp>
          <p:nvSpPr>
            <p:cNvPr id="23" name="Oval 22"/>
            <p:cNvSpPr/>
            <p:nvPr/>
          </p:nvSpPr>
          <p:spPr>
            <a:xfrm rot="1698431">
              <a:off x="5011801" y="2227118"/>
              <a:ext cx="1181175" cy="1181174"/>
            </a:xfrm>
            <a:prstGeom prst="ellipse">
              <a:avLst/>
            </a:prstGeom>
            <a:solidFill>
              <a:srgbClr val="0A93B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402407" y="2217540"/>
              <a:ext cx="3716561" cy="1674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</a:rPr>
                <a:t>4. Settings – </a:t>
              </a:r>
              <a:br>
                <a:rPr lang="en-US" sz="2800" dirty="0">
                  <a:solidFill>
                    <a:prstClr val="black"/>
                  </a:solidFill>
                </a:rPr>
              </a:br>
              <a:r>
                <a:rPr lang="en-US" sz="2400" dirty="0">
                  <a:solidFill>
                    <a:prstClr val="black"/>
                  </a:solidFill>
                </a:rPr>
                <a:t>Grand Jury, Trial, Deposition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61501" y="2353698"/>
              <a:ext cx="903043" cy="903043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609600" y="4724400"/>
            <a:ext cx="2924841" cy="890220"/>
            <a:chOff x="695045" y="4596180"/>
            <a:chExt cx="3880778" cy="1181174"/>
          </a:xfrm>
        </p:grpSpPr>
        <p:sp>
          <p:nvSpPr>
            <p:cNvPr id="27" name="Oval 26"/>
            <p:cNvSpPr/>
            <p:nvPr/>
          </p:nvSpPr>
          <p:spPr>
            <a:xfrm rot="1698431">
              <a:off x="695045" y="4596180"/>
              <a:ext cx="1181175" cy="1181174"/>
            </a:xfrm>
            <a:prstGeom prst="ellipse">
              <a:avLst/>
            </a:prstGeom>
            <a:solidFill>
              <a:srgbClr val="0A93B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62579" y="4934536"/>
              <a:ext cx="2613244" cy="694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</a:rPr>
                <a:t>3. Purpose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0980" y="4714179"/>
              <a:ext cx="863028" cy="863028"/>
            </a:xfrm>
            <a:prstGeom prst="rect">
              <a:avLst/>
            </a:prstGeom>
          </p:spPr>
        </p:pic>
      </p:grpSp>
      <p:sp>
        <p:nvSpPr>
          <p:cNvPr id="30" name="Title 1"/>
          <p:cNvSpPr txBox="1">
            <a:spLocks/>
          </p:cNvSpPr>
          <p:nvPr/>
        </p:nvSpPr>
        <p:spPr>
          <a:xfrm>
            <a:off x="0" y="827585"/>
            <a:ext cx="9144000" cy="914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BASICS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6669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7"/>
          <p:cNvSpPr/>
          <p:nvPr/>
        </p:nvSpPr>
        <p:spPr>
          <a:xfrm>
            <a:off x="790005" y="1321023"/>
            <a:ext cx="5305439" cy="4389925"/>
          </a:xfrm>
          <a:custGeom>
            <a:avLst/>
            <a:gdLst>
              <a:gd name="connsiteX0" fmla="*/ 0 w 4343400"/>
              <a:gd name="connsiteY0" fmla="*/ 0 h 5257800"/>
              <a:gd name="connsiteX1" fmla="*/ 4343400 w 4343400"/>
              <a:gd name="connsiteY1" fmla="*/ 0 h 5257800"/>
              <a:gd name="connsiteX2" fmla="*/ 4343400 w 4343400"/>
              <a:gd name="connsiteY2" fmla="*/ 5257800 h 5257800"/>
              <a:gd name="connsiteX3" fmla="*/ 0 w 4343400"/>
              <a:gd name="connsiteY3" fmla="*/ 5257800 h 5257800"/>
              <a:gd name="connsiteX4" fmla="*/ 0 w 4343400"/>
              <a:gd name="connsiteY4" fmla="*/ 0 h 5257800"/>
              <a:gd name="connsiteX0" fmla="*/ 0 w 6394450"/>
              <a:gd name="connsiteY0" fmla="*/ 12700 h 5270500"/>
              <a:gd name="connsiteX1" fmla="*/ 6394450 w 6394450"/>
              <a:gd name="connsiteY1" fmla="*/ 0 h 5270500"/>
              <a:gd name="connsiteX2" fmla="*/ 4343400 w 6394450"/>
              <a:gd name="connsiteY2" fmla="*/ 5270500 h 5270500"/>
              <a:gd name="connsiteX3" fmla="*/ 0 w 6394450"/>
              <a:gd name="connsiteY3" fmla="*/ 5270500 h 5270500"/>
              <a:gd name="connsiteX4" fmla="*/ 0 w 6394450"/>
              <a:gd name="connsiteY4" fmla="*/ 12700 h 5270500"/>
              <a:gd name="connsiteX0" fmla="*/ 0 w 6394450"/>
              <a:gd name="connsiteY0" fmla="*/ 12700 h 5276850"/>
              <a:gd name="connsiteX1" fmla="*/ 6394450 w 6394450"/>
              <a:gd name="connsiteY1" fmla="*/ 0 h 5276850"/>
              <a:gd name="connsiteX2" fmla="*/ 4032250 w 6394450"/>
              <a:gd name="connsiteY2" fmla="*/ 5276850 h 5276850"/>
              <a:gd name="connsiteX3" fmla="*/ 0 w 6394450"/>
              <a:gd name="connsiteY3" fmla="*/ 5270500 h 5276850"/>
              <a:gd name="connsiteX4" fmla="*/ 0 w 6394450"/>
              <a:gd name="connsiteY4" fmla="*/ 12700 h 527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4450" h="5276850">
                <a:moveTo>
                  <a:pt x="0" y="12700"/>
                </a:moveTo>
                <a:lnTo>
                  <a:pt x="6394450" y="0"/>
                </a:lnTo>
                <a:lnTo>
                  <a:pt x="4032250" y="5276850"/>
                </a:lnTo>
                <a:lnTo>
                  <a:pt x="0" y="5270500"/>
                </a:lnTo>
                <a:lnTo>
                  <a:pt x="0" y="12700"/>
                </a:lnTo>
                <a:close/>
              </a:path>
            </a:pathLst>
          </a:custGeom>
          <a:solidFill>
            <a:srgbClr val="0A93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7"/>
          <p:cNvSpPr/>
          <p:nvPr/>
        </p:nvSpPr>
        <p:spPr>
          <a:xfrm rot="10800000">
            <a:off x="3882650" y="1315753"/>
            <a:ext cx="4499350" cy="4399247"/>
          </a:xfrm>
          <a:custGeom>
            <a:avLst/>
            <a:gdLst>
              <a:gd name="connsiteX0" fmla="*/ 0 w 4343400"/>
              <a:gd name="connsiteY0" fmla="*/ 0 h 5257800"/>
              <a:gd name="connsiteX1" fmla="*/ 4343400 w 4343400"/>
              <a:gd name="connsiteY1" fmla="*/ 0 h 5257800"/>
              <a:gd name="connsiteX2" fmla="*/ 4343400 w 4343400"/>
              <a:gd name="connsiteY2" fmla="*/ 5257800 h 5257800"/>
              <a:gd name="connsiteX3" fmla="*/ 0 w 4343400"/>
              <a:gd name="connsiteY3" fmla="*/ 5257800 h 5257800"/>
              <a:gd name="connsiteX4" fmla="*/ 0 w 4343400"/>
              <a:gd name="connsiteY4" fmla="*/ 0 h 5257800"/>
              <a:gd name="connsiteX0" fmla="*/ 0 w 6394450"/>
              <a:gd name="connsiteY0" fmla="*/ 12700 h 5270500"/>
              <a:gd name="connsiteX1" fmla="*/ 6394450 w 6394450"/>
              <a:gd name="connsiteY1" fmla="*/ 0 h 5270500"/>
              <a:gd name="connsiteX2" fmla="*/ 4343400 w 6394450"/>
              <a:gd name="connsiteY2" fmla="*/ 5270500 h 5270500"/>
              <a:gd name="connsiteX3" fmla="*/ 0 w 6394450"/>
              <a:gd name="connsiteY3" fmla="*/ 5270500 h 5270500"/>
              <a:gd name="connsiteX4" fmla="*/ 0 w 6394450"/>
              <a:gd name="connsiteY4" fmla="*/ 12700 h 5270500"/>
              <a:gd name="connsiteX0" fmla="*/ 0 w 6394450"/>
              <a:gd name="connsiteY0" fmla="*/ 12700 h 5276850"/>
              <a:gd name="connsiteX1" fmla="*/ 6394450 w 6394450"/>
              <a:gd name="connsiteY1" fmla="*/ 0 h 5276850"/>
              <a:gd name="connsiteX2" fmla="*/ 4032250 w 6394450"/>
              <a:gd name="connsiteY2" fmla="*/ 5276850 h 5276850"/>
              <a:gd name="connsiteX3" fmla="*/ 0 w 6394450"/>
              <a:gd name="connsiteY3" fmla="*/ 5270500 h 5276850"/>
              <a:gd name="connsiteX4" fmla="*/ 0 w 6394450"/>
              <a:gd name="connsiteY4" fmla="*/ 12700 h 5276850"/>
              <a:gd name="connsiteX0" fmla="*/ 0 w 5670550"/>
              <a:gd name="connsiteY0" fmla="*/ 12700 h 5276850"/>
              <a:gd name="connsiteX1" fmla="*/ 5670550 w 5670550"/>
              <a:gd name="connsiteY1" fmla="*/ 0 h 5276850"/>
              <a:gd name="connsiteX2" fmla="*/ 4032250 w 5670550"/>
              <a:gd name="connsiteY2" fmla="*/ 5276850 h 5276850"/>
              <a:gd name="connsiteX3" fmla="*/ 0 w 5670550"/>
              <a:gd name="connsiteY3" fmla="*/ 5270500 h 5276850"/>
              <a:gd name="connsiteX4" fmla="*/ 0 w 5670550"/>
              <a:gd name="connsiteY4" fmla="*/ 12700 h 5276850"/>
              <a:gd name="connsiteX0" fmla="*/ 0 w 5416550"/>
              <a:gd name="connsiteY0" fmla="*/ 12700 h 5276850"/>
              <a:gd name="connsiteX1" fmla="*/ 5416550 w 5416550"/>
              <a:gd name="connsiteY1" fmla="*/ 0 h 5276850"/>
              <a:gd name="connsiteX2" fmla="*/ 4032250 w 5416550"/>
              <a:gd name="connsiteY2" fmla="*/ 5276850 h 5276850"/>
              <a:gd name="connsiteX3" fmla="*/ 0 w 5416550"/>
              <a:gd name="connsiteY3" fmla="*/ 5270500 h 5276850"/>
              <a:gd name="connsiteX4" fmla="*/ 0 w 5416550"/>
              <a:gd name="connsiteY4" fmla="*/ 12700 h 5276850"/>
              <a:gd name="connsiteX0" fmla="*/ 6350 w 5416550"/>
              <a:gd name="connsiteY0" fmla="*/ 0 h 5283200"/>
              <a:gd name="connsiteX1" fmla="*/ 5416550 w 5416550"/>
              <a:gd name="connsiteY1" fmla="*/ 6350 h 5283200"/>
              <a:gd name="connsiteX2" fmla="*/ 4032250 w 5416550"/>
              <a:gd name="connsiteY2" fmla="*/ 5283200 h 5283200"/>
              <a:gd name="connsiteX3" fmla="*/ 0 w 5416550"/>
              <a:gd name="connsiteY3" fmla="*/ 5276850 h 5283200"/>
              <a:gd name="connsiteX4" fmla="*/ 6350 w 5416550"/>
              <a:gd name="connsiteY4" fmla="*/ 0 h 5283200"/>
              <a:gd name="connsiteX0" fmla="*/ 6350 w 5416550"/>
              <a:gd name="connsiteY0" fmla="*/ 6350 h 5276850"/>
              <a:gd name="connsiteX1" fmla="*/ 5416550 w 5416550"/>
              <a:gd name="connsiteY1" fmla="*/ 0 h 5276850"/>
              <a:gd name="connsiteX2" fmla="*/ 4032250 w 5416550"/>
              <a:gd name="connsiteY2" fmla="*/ 5276850 h 5276850"/>
              <a:gd name="connsiteX3" fmla="*/ 0 w 5416550"/>
              <a:gd name="connsiteY3" fmla="*/ 5270500 h 5276850"/>
              <a:gd name="connsiteX4" fmla="*/ 6350 w 5416550"/>
              <a:gd name="connsiteY4" fmla="*/ 6350 h 5276850"/>
              <a:gd name="connsiteX0" fmla="*/ 12700 w 5416550"/>
              <a:gd name="connsiteY0" fmla="*/ 0 h 5283200"/>
              <a:gd name="connsiteX1" fmla="*/ 5416550 w 5416550"/>
              <a:gd name="connsiteY1" fmla="*/ 6350 h 5283200"/>
              <a:gd name="connsiteX2" fmla="*/ 4032250 w 5416550"/>
              <a:gd name="connsiteY2" fmla="*/ 5283200 h 5283200"/>
              <a:gd name="connsiteX3" fmla="*/ 0 w 5416550"/>
              <a:gd name="connsiteY3" fmla="*/ 5276850 h 5283200"/>
              <a:gd name="connsiteX4" fmla="*/ 12700 w 5416550"/>
              <a:gd name="connsiteY4" fmla="*/ 0 h 5283200"/>
              <a:gd name="connsiteX0" fmla="*/ 19050 w 5422900"/>
              <a:gd name="connsiteY0" fmla="*/ 0 h 5289550"/>
              <a:gd name="connsiteX1" fmla="*/ 5422900 w 5422900"/>
              <a:gd name="connsiteY1" fmla="*/ 6350 h 5289550"/>
              <a:gd name="connsiteX2" fmla="*/ 4038600 w 5422900"/>
              <a:gd name="connsiteY2" fmla="*/ 5283200 h 5289550"/>
              <a:gd name="connsiteX3" fmla="*/ 0 w 5422900"/>
              <a:gd name="connsiteY3" fmla="*/ 5289550 h 5289550"/>
              <a:gd name="connsiteX4" fmla="*/ 19050 w 5422900"/>
              <a:gd name="connsiteY4" fmla="*/ 0 h 528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2900" h="5289550">
                <a:moveTo>
                  <a:pt x="19050" y="0"/>
                </a:moveTo>
                <a:lnTo>
                  <a:pt x="5422900" y="6350"/>
                </a:lnTo>
                <a:lnTo>
                  <a:pt x="4038600" y="5283200"/>
                </a:lnTo>
                <a:lnTo>
                  <a:pt x="0" y="5289550"/>
                </a:lnTo>
                <a:cubicBezTo>
                  <a:pt x="2117" y="3530600"/>
                  <a:pt x="16933" y="1758950"/>
                  <a:pt x="1905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3473" y="1647673"/>
            <a:ext cx="40884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7E2"/>
                </a:solidFill>
              </a:rPr>
              <a:t>Scientific field, credentials, credibility, experience, judgement, intelligence, personality, values, research, related cases. 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1901" y="2087189"/>
            <a:ext cx="1959904" cy="257882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290518" y="4676818"/>
            <a:ext cx="2592131" cy="485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Competence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227356" y="2312643"/>
            <a:ext cx="2040433" cy="1581799"/>
            <a:chOff x="5983062" y="2642843"/>
            <a:chExt cx="2273300" cy="1762324"/>
          </a:xfrm>
        </p:grpSpPr>
        <p:sp>
          <p:nvSpPr>
            <p:cNvPr id="38" name="Oval Callout 37"/>
            <p:cNvSpPr/>
            <p:nvPr/>
          </p:nvSpPr>
          <p:spPr>
            <a:xfrm>
              <a:off x="5983062" y="2642843"/>
              <a:ext cx="2273300" cy="1762324"/>
            </a:xfrm>
            <a:prstGeom prst="wedgeEllipseCallout">
              <a:avLst>
                <a:gd name="adj1" fmla="val -51223"/>
                <a:gd name="adj2" fmla="val 61492"/>
              </a:avLst>
            </a:prstGeom>
            <a:solidFill>
              <a:srgbClr val="B9D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131858" y="2712887"/>
              <a:ext cx="197571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Facts, data, hypotheticals, witnesses, evidence, legal standards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4646591" y="4676818"/>
            <a:ext cx="2592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white"/>
                </a:solidFill>
              </a:rPr>
              <a:t>Performance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8407" y="2087189"/>
            <a:ext cx="1959904" cy="2578821"/>
          </a:xfrm>
          <a:prstGeom prst="rect">
            <a:avLst/>
          </a:prstGeom>
        </p:spPr>
      </p:pic>
      <p:sp>
        <p:nvSpPr>
          <p:cNvPr id="40" name="Title 1"/>
          <p:cNvSpPr txBox="1">
            <a:spLocks/>
          </p:cNvSpPr>
          <p:nvPr/>
        </p:nvSpPr>
        <p:spPr>
          <a:xfrm>
            <a:off x="0" y="827585"/>
            <a:ext cx="9144000" cy="914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TWO LEVELS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776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" descr="1004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2703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3400" y="2133600"/>
            <a:ext cx="8066944" cy="3571786"/>
            <a:chOff x="2057401" y="1828801"/>
            <a:chExt cx="8066944" cy="3571786"/>
          </a:xfrm>
        </p:grpSpPr>
        <p:sp>
          <p:nvSpPr>
            <p:cNvPr id="4" name="Rectangle 3"/>
            <p:cNvSpPr/>
            <p:nvPr/>
          </p:nvSpPr>
          <p:spPr>
            <a:xfrm>
              <a:off x="2632983" y="2884567"/>
              <a:ext cx="3158218" cy="504293"/>
            </a:xfrm>
            <a:prstGeom prst="rect">
              <a:avLst/>
            </a:prstGeom>
            <a:solidFill>
              <a:srgbClr val="0A9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637602" y="3776687"/>
              <a:ext cx="3153599" cy="504293"/>
            </a:xfrm>
            <a:prstGeom prst="rect">
              <a:avLst/>
            </a:prstGeom>
            <a:solidFill>
              <a:srgbClr val="0A9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632984" y="1956585"/>
              <a:ext cx="3158217" cy="504293"/>
            </a:xfrm>
            <a:prstGeom prst="rect">
              <a:avLst/>
            </a:prstGeom>
            <a:solidFill>
              <a:srgbClr val="0A9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057401" y="1828801"/>
              <a:ext cx="750455" cy="750455"/>
            </a:xfrm>
            <a:prstGeom prst="ellipse">
              <a:avLst/>
            </a:prstGeom>
            <a:solidFill>
              <a:srgbClr val="0A93B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057401" y="2743201"/>
              <a:ext cx="750455" cy="750455"/>
            </a:xfrm>
            <a:prstGeom prst="ellipse">
              <a:avLst/>
            </a:prstGeom>
            <a:solidFill>
              <a:srgbClr val="0A93B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057401" y="3630975"/>
              <a:ext cx="750455" cy="750455"/>
            </a:xfrm>
            <a:prstGeom prst="ellipse">
              <a:avLst/>
            </a:prstGeom>
            <a:solidFill>
              <a:srgbClr val="0A93B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0384" y="1877469"/>
              <a:ext cx="701786" cy="7017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4204" y="2820902"/>
              <a:ext cx="590239" cy="59023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1183" y="3799771"/>
              <a:ext cx="459510" cy="45951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632984" y="1976727"/>
              <a:ext cx="31582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</a:rPr>
                <a:t>1. Introduction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32984" y="2896352"/>
              <a:ext cx="31582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</a:rPr>
                <a:t>2. Tickler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660693" y="3816022"/>
              <a:ext cx="3124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</a:rPr>
                <a:t>3. Qualifying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951602" y="1992524"/>
              <a:ext cx="3172743" cy="504293"/>
            </a:xfrm>
            <a:prstGeom prst="rect">
              <a:avLst/>
            </a:prstGeom>
            <a:solidFill>
              <a:srgbClr val="0A9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946984" y="2920506"/>
              <a:ext cx="3177361" cy="504293"/>
            </a:xfrm>
            <a:prstGeom prst="rect">
              <a:avLst/>
            </a:prstGeom>
            <a:solidFill>
              <a:srgbClr val="0A9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951604" y="3812626"/>
              <a:ext cx="3172741" cy="504293"/>
            </a:xfrm>
            <a:prstGeom prst="rect">
              <a:avLst/>
            </a:prstGeom>
            <a:solidFill>
              <a:srgbClr val="0A9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371402" y="1842467"/>
              <a:ext cx="750455" cy="750455"/>
            </a:xfrm>
            <a:prstGeom prst="ellipse">
              <a:avLst/>
            </a:prstGeom>
            <a:solidFill>
              <a:srgbClr val="0A93B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371402" y="2756867"/>
              <a:ext cx="750455" cy="750455"/>
            </a:xfrm>
            <a:prstGeom prst="ellipse">
              <a:avLst/>
            </a:prstGeom>
            <a:solidFill>
              <a:srgbClr val="0A93B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371402" y="3644641"/>
              <a:ext cx="750455" cy="750455"/>
            </a:xfrm>
            <a:prstGeom prst="ellipse">
              <a:avLst/>
            </a:prstGeom>
            <a:solidFill>
              <a:srgbClr val="0A93B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609" y="1896422"/>
              <a:ext cx="533400" cy="5334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5184" y="2849229"/>
              <a:ext cx="508000" cy="5080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5184" y="3772253"/>
              <a:ext cx="431800" cy="4318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969010" y="2023502"/>
              <a:ext cx="31553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</a:rPr>
                <a:t>4. Tender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969010" y="2923932"/>
              <a:ext cx="31553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</a:rPr>
                <a:t>5. Opinions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946984" y="3843602"/>
              <a:ext cx="31773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</a:rPr>
                <a:t>6. Bases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413902" y="4822458"/>
              <a:ext cx="6053817" cy="504293"/>
            </a:xfrm>
            <a:prstGeom prst="rect">
              <a:avLst/>
            </a:prstGeom>
            <a:solidFill>
              <a:srgbClr val="0A9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2833702" y="4650132"/>
              <a:ext cx="750455" cy="750455"/>
            </a:xfrm>
            <a:prstGeom prst="ellipse">
              <a:avLst/>
            </a:prstGeom>
            <a:solidFill>
              <a:srgbClr val="0A93B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8" cstate="hqprint">
              <a:clrChange>
                <a:clrFrom>
                  <a:srgbClr val="444444">
                    <a:alpha val="5882"/>
                  </a:srgbClr>
                </a:clrFrom>
                <a:clrTo>
                  <a:srgbClr val="444444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57683" y="4719769"/>
              <a:ext cx="512085" cy="541536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733800" y="4845079"/>
              <a:ext cx="49870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</a:rPr>
                <a:t>7. Anticipate Cross Examination</a:t>
              </a: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0" y="827585"/>
            <a:ext cx="9144000" cy="914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BASIC OUTLINE - DIRECT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93415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 descr="691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1143000"/>
            <a:ext cx="6172200" cy="46291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2308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3400" y="2209800"/>
            <a:ext cx="8153400" cy="3440342"/>
            <a:chOff x="1905000" y="1891145"/>
            <a:chExt cx="8284710" cy="4233270"/>
          </a:xfrm>
        </p:grpSpPr>
        <p:sp>
          <p:nvSpPr>
            <p:cNvPr id="4" name="Oval 3"/>
            <p:cNvSpPr/>
            <p:nvPr/>
          </p:nvSpPr>
          <p:spPr>
            <a:xfrm>
              <a:off x="3987800" y="1891145"/>
              <a:ext cx="1981200" cy="1981200"/>
            </a:xfrm>
            <a:prstGeom prst="ellipse">
              <a:avLst/>
            </a:prstGeom>
            <a:solidFill>
              <a:srgbClr val="0A93B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6070600" y="1891145"/>
              <a:ext cx="1981200" cy="1981200"/>
            </a:xfrm>
            <a:prstGeom prst="ellipse">
              <a:avLst/>
            </a:prstGeom>
            <a:solidFill>
              <a:srgbClr val="0A93B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8153400" y="1891145"/>
              <a:ext cx="1981200" cy="1981200"/>
            </a:xfrm>
            <a:prstGeom prst="ellipse">
              <a:avLst/>
            </a:prstGeom>
            <a:solidFill>
              <a:srgbClr val="0A93B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905000" y="1891145"/>
              <a:ext cx="1981200" cy="1981200"/>
            </a:xfrm>
            <a:prstGeom prst="ellipse">
              <a:avLst/>
            </a:prstGeom>
            <a:solidFill>
              <a:srgbClr val="0A93B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7046" y="2029690"/>
              <a:ext cx="1600200" cy="16002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9491" y="2119745"/>
              <a:ext cx="1524000" cy="1524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99200" y="2108200"/>
              <a:ext cx="1533236" cy="153323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58201" y="2191328"/>
              <a:ext cx="1450109" cy="145010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088573" y="3872346"/>
              <a:ext cx="15303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A93B5"/>
                  </a:solidFill>
                </a:rPr>
                <a:t>Read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13225" y="3902364"/>
              <a:ext cx="15303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A93B5"/>
                  </a:solidFill>
                </a:rPr>
                <a:t>Listen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02086" y="3872346"/>
              <a:ext cx="15303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A93B5"/>
                  </a:solidFill>
                </a:rPr>
                <a:t>Watch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420533" y="3902364"/>
              <a:ext cx="15303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A93B5"/>
                  </a:solidFill>
                </a:rPr>
                <a:t>Touch</a:t>
              </a:r>
            </a:p>
          </p:txBody>
        </p:sp>
        <p:sp>
          <p:nvSpPr>
            <p:cNvPr id="16" name="Rectangle 20"/>
            <p:cNvSpPr/>
            <p:nvPr/>
          </p:nvSpPr>
          <p:spPr>
            <a:xfrm>
              <a:off x="1951492" y="5335398"/>
              <a:ext cx="4414673" cy="789015"/>
            </a:xfrm>
            <a:custGeom>
              <a:avLst/>
              <a:gdLst>
                <a:gd name="connsiteX0" fmla="*/ 0 w 4119109"/>
                <a:gd name="connsiteY0" fmla="*/ 0 h 789015"/>
                <a:gd name="connsiteX1" fmla="*/ 4119109 w 4119109"/>
                <a:gd name="connsiteY1" fmla="*/ 0 h 789015"/>
                <a:gd name="connsiteX2" fmla="*/ 4119109 w 4119109"/>
                <a:gd name="connsiteY2" fmla="*/ 789015 h 789015"/>
                <a:gd name="connsiteX3" fmla="*/ 0 w 4119109"/>
                <a:gd name="connsiteY3" fmla="*/ 789015 h 789015"/>
                <a:gd name="connsiteX4" fmla="*/ 0 w 4119109"/>
                <a:gd name="connsiteY4" fmla="*/ 0 h 789015"/>
                <a:gd name="connsiteX0" fmla="*/ 0 w 4414673"/>
                <a:gd name="connsiteY0" fmla="*/ 0 h 789015"/>
                <a:gd name="connsiteX1" fmla="*/ 4414673 w 4414673"/>
                <a:gd name="connsiteY1" fmla="*/ 0 h 789015"/>
                <a:gd name="connsiteX2" fmla="*/ 4119109 w 4414673"/>
                <a:gd name="connsiteY2" fmla="*/ 789015 h 789015"/>
                <a:gd name="connsiteX3" fmla="*/ 0 w 4414673"/>
                <a:gd name="connsiteY3" fmla="*/ 789015 h 789015"/>
                <a:gd name="connsiteX4" fmla="*/ 0 w 4414673"/>
                <a:gd name="connsiteY4" fmla="*/ 0 h 789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4673" h="789015">
                  <a:moveTo>
                    <a:pt x="0" y="0"/>
                  </a:moveTo>
                  <a:lnTo>
                    <a:pt x="4414673" y="0"/>
                  </a:lnTo>
                  <a:lnTo>
                    <a:pt x="4119109" y="789015"/>
                  </a:lnTo>
                  <a:lnTo>
                    <a:pt x="0" y="7890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A9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21"/>
            <p:cNvSpPr/>
            <p:nvPr/>
          </p:nvSpPr>
          <p:spPr>
            <a:xfrm>
              <a:off x="5969001" y="5335400"/>
              <a:ext cx="4220709" cy="789015"/>
            </a:xfrm>
            <a:custGeom>
              <a:avLst/>
              <a:gdLst>
                <a:gd name="connsiteX0" fmla="*/ 0 w 4119109"/>
                <a:gd name="connsiteY0" fmla="*/ 0 h 789015"/>
                <a:gd name="connsiteX1" fmla="*/ 4119109 w 4119109"/>
                <a:gd name="connsiteY1" fmla="*/ 0 h 789015"/>
                <a:gd name="connsiteX2" fmla="*/ 4119109 w 4119109"/>
                <a:gd name="connsiteY2" fmla="*/ 789015 h 789015"/>
                <a:gd name="connsiteX3" fmla="*/ 0 w 4119109"/>
                <a:gd name="connsiteY3" fmla="*/ 789015 h 789015"/>
                <a:gd name="connsiteX4" fmla="*/ 0 w 4119109"/>
                <a:gd name="connsiteY4" fmla="*/ 0 h 789015"/>
                <a:gd name="connsiteX0" fmla="*/ 249382 w 4368491"/>
                <a:gd name="connsiteY0" fmla="*/ 0 h 789015"/>
                <a:gd name="connsiteX1" fmla="*/ 4368491 w 4368491"/>
                <a:gd name="connsiteY1" fmla="*/ 0 h 789015"/>
                <a:gd name="connsiteX2" fmla="*/ 4368491 w 4368491"/>
                <a:gd name="connsiteY2" fmla="*/ 789015 h 789015"/>
                <a:gd name="connsiteX3" fmla="*/ 0 w 4368491"/>
                <a:gd name="connsiteY3" fmla="*/ 779779 h 789015"/>
                <a:gd name="connsiteX4" fmla="*/ 249382 w 4368491"/>
                <a:gd name="connsiteY4" fmla="*/ 0 h 789015"/>
                <a:gd name="connsiteX0" fmla="*/ 258618 w 4377727"/>
                <a:gd name="connsiteY0" fmla="*/ 0 h 789016"/>
                <a:gd name="connsiteX1" fmla="*/ 4377727 w 4377727"/>
                <a:gd name="connsiteY1" fmla="*/ 0 h 789016"/>
                <a:gd name="connsiteX2" fmla="*/ 4377727 w 4377727"/>
                <a:gd name="connsiteY2" fmla="*/ 789015 h 789016"/>
                <a:gd name="connsiteX3" fmla="*/ 0 w 4377727"/>
                <a:gd name="connsiteY3" fmla="*/ 789016 h 789016"/>
                <a:gd name="connsiteX4" fmla="*/ 258618 w 4377727"/>
                <a:gd name="connsiteY4" fmla="*/ 0 h 7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7727" h="789016">
                  <a:moveTo>
                    <a:pt x="258618" y="0"/>
                  </a:moveTo>
                  <a:lnTo>
                    <a:pt x="4377727" y="0"/>
                  </a:lnTo>
                  <a:lnTo>
                    <a:pt x="4377727" y="789015"/>
                  </a:lnTo>
                  <a:lnTo>
                    <a:pt x="0" y="789016"/>
                  </a:lnTo>
                  <a:lnTo>
                    <a:pt x="258618" y="0"/>
                  </a:lnTo>
                  <a:close/>
                </a:path>
              </a:pathLst>
            </a:custGeom>
            <a:solidFill>
              <a:srgbClr val="8EB5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466410" y="5377406"/>
              <a:ext cx="2925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prstClr val="white"/>
                  </a:solidFill>
                </a:rPr>
                <a:t>Demonstrative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616690" y="5377406"/>
              <a:ext cx="2925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</a:rPr>
                <a:t>Substantive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5742704" y="5397788"/>
              <a:ext cx="655793" cy="655793"/>
            </a:xfrm>
            <a:prstGeom prst="ellipse">
              <a:avLst/>
            </a:prstGeom>
            <a:solidFill>
              <a:srgbClr val="AAD9E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49264" y="5355205"/>
              <a:ext cx="6985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A93B5"/>
                  </a:solidFill>
                </a:rPr>
                <a:t>v.</a:t>
              </a: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0" y="827585"/>
            <a:ext cx="9144000" cy="914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EXHIBITS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00870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00" y="1904999"/>
            <a:ext cx="7696200" cy="3639365"/>
            <a:chOff x="2052783" y="1616075"/>
            <a:chExt cx="8242836" cy="4553765"/>
          </a:xfrm>
        </p:grpSpPr>
        <p:sp>
          <p:nvSpPr>
            <p:cNvPr id="3" name="Rectangle 20"/>
            <p:cNvSpPr/>
            <p:nvPr/>
          </p:nvSpPr>
          <p:spPr>
            <a:xfrm>
              <a:off x="2057401" y="1616365"/>
              <a:ext cx="4414673" cy="789015"/>
            </a:xfrm>
            <a:custGeom>
              <a:avLst/>
              <a:gdLst>
                <a:gd name="connsiteX0" fmla="*/ 0 w 4119109"/>
                <a:gd name="connsiteY0" fmla="*/ 0 h 789015"/>
                <a:gd name="connsiteX1" fmla="*/ 4119109 w 4119109"/>
                <a:gd name="connsiteY1" fmla="*/ 0 h 789015"/>
                <a:gd name="connsiteX2" fmla="*/ 4119109 w 4119109"/>
                <a:gd name="connsiteY2" fmla="*/ 789015 h 789015"/>
                <a:gd name="connsiteX3" fmla="*/ 0 w 4119109"/>
                <a:gd name="connsiteY3" fmla="*/ 789015 h 789015"/>
                <a:gd name="connsiteX4" fmla="*/ 0 w 4119109"/>
                <a:gd name="connsiteY4" fmla="*/ 0 h 789015"/>
                <a:gd name="connsiteX0" fmla="*/ 0 w 4414673"/>
                <a:gd name="connsiteY0" fmla="*/ 0 h 789015"/>
                <a:gd name="connsiteX1" fmla="*/ 4414673 w 4414673"/>
                <a:gd name="connsiteY1" fmla="*/ 0 h 789015"/>
                <a:gd name="connsiteX2" fmla="*/ 4119109 w 4414673"/>
                <a:gd name="connsiteY2" fmla="*/ 789015 h 789015"/>
                <a:gd name="connsiteX3" fmla="*/ 0 w 4414673"/>
                <a:gd name="connsiteY3" fmla="*/ 789015 h 789015"/>
                <a:gd name="connsiteX4" fmla="*/ 0 w 4414673"/>
                <a:gd name="connsiteY4" fmla="*/ 0 h 789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4673" h="789015">
                  <a:moveTo>
                    <a:pt x="0" y="0"/>
                  </a:moveTo>
                  <a:lnTo>
                    <a:pt x="4414673" y="0"/>
                  </a:lnTo>
                  <a:lnTo>
                    <a:pt x="4119109" y="789015"/>
                  </a:lnTo>
                  <a:lnTo>
                    <a:pt x="0" y="7890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A9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Rectangle 21"/>
            <p:cNvSpPr/>
            <p:nvPr/>
          </p:nvSpPr>
          <p:spPr>
            <a:xfrm>
              <a:off x="6074910" y="1616075"/>
              <a:ext cx="4220709" cy="789304"/>
            </a:xfrm>
            <a:custGeom>
              <a:avLst/>
              <a:gdLst>
                <a:gd name="connsiteX0" fmla="*/ 0 w 4119109"/>
                <a:gd name="connsiteY0" fmla="*/ 0 h 789015"/>
                <a:gd name="connsiteX1" fmla="*/ 4119109 w 4119109"/>
                <a:gd name="connsiteY1" fmla="*/ 0 h 789015"/>
                <a:gd name="connsiteX2" fmla="*/ 4119109 w 4119109"/>
                <a:gd name="connsiteY2" fmla="*/ 789015 h 789015"/>
                <a:gd name="connsiteX3" fmla="*/ 0 w 4119109"/>
                <a:gd name="connsiteY3" fmla="*/ 789015 h 789015"/>
                <a:gd name="connsiteX4" fmla="*/ 0 w 4119109"/>
                <a:gd name="connsiteY4" fmla="*/ 0 h 789015"/>
                <a:gd name="connsiteX0" fmla="*/ 249382 w 4368491"/>
                <a:gd name="connsiteY0" fmla="*/ 0 h 789015"/>
                <a:gd name="connsiteX1" fmla="*/ 4368491 w 4368491"/>
                <a:gd name="connsiteY1" fmla="*/ 0 h 789015"/>
                <a:gd name="connsiteX2" fmla="*/ 4368491 w 4368491"/>
                <a:gd name="connsiteY2" fmla="*/ 789015 h 789015"/>
                <a:gd name="connsiteX3" fmla="*/ 0 w 4368491"/>
                <a:gd name="connsiteY3" fmla="*/ 779779 h 789015"/>
                <a:gd name="connsiteX4" fmla="*/ 249382 w 4368491"/>
                <a:gd name="connsiteY4" fmla="*/ 0 h 789015"/>
                <a:gd name="connsiteX0" fmla="*/ 258618 w 4377727"/>
                <a:gd name="connsiteY0" fmla="*/ 0 h 789016"/>
                <a:gd name="connsiteX1" fmla="*/ 4377727 w 4377727"/>
                <a:gd name="connsiteY1" fmla="*/ 0 h 789016"/>
                <a:gd name="connsiteX2" fmla="*/ 4377727 w 4377727"/>
                <a:gd name="connsiteY2" fmla="*/ 789015 h 789016"/>
                <a:gd name="connsiteX3" fmla="*/ 0 w 4377727"/>
                <a:gd name="connsiteY3" fmla="*/ 789016 h 789016"/>
                <a:gd name="connsiteX4" fmla="*/ 258618 w 4377727"/>
                <a:gd name="connsiteY4" fmla="*/ 0 h 7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7727" h="789016">
                  <a:moveTo>
                    <a:pt x="258618" y="0"/>
                  </a:moveTo>
                  <a:lnTo>
                    <a:pt x="4377727" y="0"/>
                  </a:lnTo>
                  <a:lnTo>
                    <a:pt x="4377727" y="789015"/>
                  </a:lnTo>
                  <a:lnTo>
                    <a:pt x="0" y="789016"/>
                  </a:lnTo>
                  <a:lnTo>
                    <a:pt x="258618" y="0"/>
                  </a:lnTo>
                  <a:close/>
                </a:path>
              </a:pathLst>
            </a:custGeom>
            <a:solidFill>
              <a:srgbClr val="8EB5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333021" y="1686676"/>
              <a:ext cx="33467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prstClr val="white"/>
                  </a:solidFill>
                </a:rPr>
                <a:t>Constructive Cross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722598" y="1718484"/>
              <a:ext cx="32596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prstClr val="white"/>
                  </a:solidFill>
                </a:rPr>
                <a:t>Destructive Cross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848613" y="1678755"/>
              <a:ext cx="655793" cy="655793"/>
            </a:xfrm>
            <a:prstGeom prst="ellipse">
              <a:avLst/>
            </a:prstGeom>
            <a:solidFill>
              <a:srgbClr val="AAD9E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35509" y="1616076"/>
              <a:ext cx="6985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A93B5"/>
                  </a:solidFill>
                </a:rPr>
                <a:t>v.</a:t>
              </a:r>
            </a:p>
          </p:txBody>
        </p:sp>
        <p:sp>
          <p:nvSpPr>
            <p:cNvPr id="9" name="Rectangle 20"/>
            <p:cNvSpPr/>
            <p:nvPr/>
          </p:nvSpPr>
          <p:spPr>
            <a:xfrm>
              <a:off x="2057401" y="2559479"/>
              <a:ext cx="4414673" cy="789015"/>
            </a:xfrm>
            <a:custGeom>
              <a:avLst/>
              <a:gdLst>
                <a:gd name="connsiteX0" fmla="*/ 0 w 4119109"/>
                <a:gd name="connsiteY0" fmla="*/ 0 h 789015"/>
                <a:gd name="connsiteX1" fmla="*/ 4119109 w 4119109"/>
                <a:gd name="connsiteY1" fmla="*/ 0 h 789015"/>
                <a:gd name="connsiteX2" fmla="*/ 4119109 w 4119109"/>
                <a:gd name="connsiteY2" fmla="*/ 789015 h 789015"/>
                <a:gd name="connsiteX3" fmla="*/ 0 w 4119109"/>
                <a:gd name="connsiteY3" fmla="*/ 789015 h 789015"/>
                <a:gd name="connsiteX4" fmla="*/ 0 w 4119109"/>
                <a:gd name="connsiteY4" fmla="*/ 0 h 789015"/>
                <a:gd name="connsiteX0" fmla="*/ 0 w 4414673"/>
                <a:gd name="connsiteY0" fmla="*/ 0 h 789015"/>
                <a:gd name="connsiteX1" fmla="*/ 4414673 w 4414673"/>
                <a:gd name="connsiteY1" fmla="*/ 0 h 789015"/>
                <a:gd name="connsiteX2" fmla="*/ 4119109 w 4414673"/>
                <a:gd name="connsiteY2" fmla="*/ 789015 h 789015"/>
                <a:gd name="connsiteX3" fmla="*/ 0 w 4414673"/>
                <a:gd name="connsiteY3" fmla="*/ 789015 h 789015"/>
                <a:gd name="connsiteX4" fmla="*/ 0 w 4414673"/>
                <a:gd name="connsiteY4" fmla="*/ 0 h 789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4673" h="789015">
                  <a:moveTo>
                    <a:pt x="0" y="0"/>
                  </a:moveTo>
                  <a:lnTo>
                    <a:pt x="4414673" y="0"/>
                  </a:lnTo>
                  <a:lnTo>
                    <a:pt x="4119109" y="789015"/>
                  </a:lnTo>
                  <a:lnTo>
                    <a:pt x="0" y="7890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A9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21"/>
            <p:cNvSpPr/>
            <p:nvPr/>
          </p:nvSpPr>
          <p:spPr>
            <a:xfrm>
              <a:off x="6074910" y="2559050"/>
              <a:ext cx="4220709" cy="792537"/>
            </a:xfrm>
            <a:custGeom>
              <a:avLst/>
              <a:gdLst>
                <a:gd name="connsiteX0" fmla="*/ 0 w 4119109"/>
                <a:gd name="connsiteY0" fmla="*/ 0 h 789015"/>
                <a:gd name="connsiteX1" fmla="*/ 4119109 w 4119109"/>
                <a:gd name="connsiteY1" fmla="*/ 0 h 789015"/>
                <a:gd name="connsiteX2" fmla="*/ 4119109 w 4119109"/>
                <a:gd name="connsiteY2" fmla="*/ 789015 h 789015"/>
                <a:gd name="connsiteX3" fmla="*/ 0 w 4119109"/>
                <a:gd name="connsiteY3" fmla="*/ 789015 h 789015"/>
                <a:gd name="connsiteX4" fmla="*/ 0 w 4119109"/>
                <a:gd name="connsiteY4" fmla="*/ 0 h 789015"/>
                <a:gd name="connsiteX0" fmla="*/ 249382 w 4368491"/>
                <a:gd name="connsiteY0" fmla="*/ 0 h 789015"/>
                <a:gd name="connsiteX1" fmla="*/ 4368491 w 4368491"/>
                <a:gd name="connsiteY1" fmla="*/ 0 h 789015"/>
                <a:gd name="connsiteX2" fmla="*/ 4368491 w 4368491"/>
                <a:gd name="connsiteY2" fmla="*/ 789015 h 789015"/>
                <a:gd name="connsiteX3" fmla="*/ 0 w 4368491"/>
                <a:gd name="connsiteY3" fmla="*/ 779779 h 789015"/>
                <a:gd name="connsiteX4" fmla="*/ 249382 w 4368491"/>
                <a:gd name="connsiteY4" fmla="*/ 0 h 789015"/>
                <a:gd name="connsiteX0" fmla="*/ 258618 w 4377727"/>
                <a:gd name="connsiteY0" fmla="*/ 0 h 789016"/>
                <a:gd name="connsiteX1" fmla="*/ 4377727 w 4377727"/>
                <a:gd name="connsiteY1" fmla="*/ 0 h 789016"/>
                <a:gd name="connsiteX2" fmla="*/ 4377727 w 4377727"/>
                <a:gd name="connsiteY2" fmla="*/ 789015 h 789016"/>
                <a:gd name="connsiteX3" fmla="*/ 0 w 4377727"/>
                <a:gd name="connsiteY3" fmla="*/ 789016 h 789016"/>
                <a:gd name="connsiteX4" fmla="*/ 258618 w 4377727"/>
                <a:gd name="connsiteY4" fmla="*/ 0 h 7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7727" h="789016">
                  <a:moveTo>
                    <a:pt x="258618" y="0"/>
                  </a:moveTo>
                  <a:lnTo>
                    <a:pt x="4377727" y="0"/>
                  </a:lnTo>
                  <a:lnTo>
                    <a:pt x="4377727" y="789015"/>
                  </a:lnTo>
                  <a:lnTo>
                    <a:pt x="0" y="789016"/>
                  </a:lnTo>
                  <a:lnTo>
                    <a:pt x="258618" y="0"/>
                  </a:lnTo>
                  <a:close/>
                </a:path>
              </a:pathLst>
            </a:custGeom>
            <a:solidFill>
              <a:srgbClr val="8EB5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33021" y="2629790"/>
              <a:ext cx="33467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</a:rPr>
                <a:t>Primary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722598" y="2661598"/>
              <a:ext cx="32596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prstClr val="white"/>
                  </a:solidFill>
                </a:rPr>
                <a:t>Recency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848613" y="2621869"/>
              <a:ext cx="655793" cy="655793"/>
            </a:xfrm>
            <a:prstGeom prst="ellipse">
              <a:avLst/>
            </a:prstGeom>
            <a:solidFill>
              <a:srgbClr val="AAD9E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35509" y="2559190"/>
              <a:ext cx="6985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A93B5"/>
                  </a:solidFill>
                </a:rPr>
                <a:t>v.</a:t>
              </a:r>
            </a:p>
          </p:txBody>
        </p:sp>
        <p:sp>
          <p:nvSpPr>
            <p:cNvPr id="15" name="Rectangle 20"/>
            <p:cNvSpPr/>
            <p:nvPr/>
          </p:nvSpPr>
          <p:spPr>
            <a:xfrm>
              <a:off x="2057401" y="3506364"/>
              <a:ext cx="4414673" cy="789015"/>
            </a:xfrm>
            <a:custGeom>
              <a:avLst/>
              <a:gdLst>
                <a:gd name="connsiteX0" fmla="*/ 0 w 4119109"/>
                <a:gd name="connsiteY0" fmla="*/ 0 h 789015"/>
                <a:gd name="connsiteX1" fmla="*/ 4119109 w 4119109"/>
                <a:gd name="connsiteY1" fmla="*/ 0 h 789015"/>
                <a:gd name="connsiteX2" fmla="*/ 4119109 w 4119109"/>
                <a:gd name="connsiteY2" fmla="*/ 789015 h 789015"/>
                <a:gd name="connsiteX3" fmla="*/ 0 w 4119109"/>
                <a:gd name="connsiteY3" fmla="*/ 789015 h 789015"/>
                <a:gd name="connsiteX4" fmla="*/ 0 w 4119109"/>
                <a:gd name="connsiteY4" fmla="*/ 0 h 789015"/>
                <a:gd name="connsiteX0" fmla="*/ 0 w 4414673"/>
                <a:gd name="connsiteY0" fmla="*/ 0 h 789015"/>
                <a:gd name="connsiteX1" fmla="*/ 4414673 w 4414673"/>
                <a:gd name="connsiteY1" fmla="*/ 0 h 789015"/>
                <a:gd name="connsiteX2" fmla="*/ 4119109 w 4414673"/>
                <a:gd name="connsiteY2" fmla="*/ 789015 h 789015"/>
                <a:gd name="connsiteX3" fmla="*/ 0 w 4414673"/>
                <a:gd name="connsiteY3" fmla="*/ 789015 h 789015"/>
                <a:gd name="connsiteX4" fmla="*/ 0 w 4414673"/>
                <a:gd name="connsiteY4" fmla="*/ 0 h 789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4673" h="789015">
                  <a:moveTo>
                    <a:pt x="0" y="0"/>
                  </a:moveTo>
                  <a:lnTo>
                    <a:pt x="4414673" y="0"/>
                  </a:lnTo>
                  <a:lnTo>
                    <a:pt x="4119109" y="789015"/>
                  </a:lnTo>
                  <a:lnTo>
                    <a:pt x="0" y="7890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A9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21"/>
            <p:cNvSpPr/>
            <p:nvPr/>
          </p:nvSpPr>
          <p:spPr>
            <a:xfrm>
              <a:off x="6074910" y="3505200"/>
              <a:ext cx="4220709" cy="790178"/>
            </a:xfrm>
            <a:custGeom>
              <a:avLst/>
              <a:gdLst>
                <a:gd name="connsiteX0" fmla="*/ 0 w 4119109"/>
                <a:gd name="connsiteY0" fmla="*/ 0 h 789015"/>
                <a:gd name="connsiteX1" fmla="*/ 4119109 w 4119109"/>
                <a:gd name="connsiteY1" fmla="*/ 0 h 789015"/>
                <a:gd name="connsiteX2" fmla="*/ 4119109 w 4119109"/>
                <a:gd name="connsiteY2" fmla="*/ 789015 h 789015"/>
                <a:gd name="connsiteX3" fmla="*/ 0 w 4119109"/>
                <a:gd name="connsiteY3" fmla="*/ 789015 h 789015"/>
                <a:gd name="connsiteX4" fmla="*/ 0 w 4119109"/>
                <a:gd name="connsiteY4" fmla="*/ 0 h 789015"/>
                <a:gd name="connsiteX0" fmla="*/ 249382 w 4368491"/>
                <a:gd name="connsiteY0" fmla="*/ 0 h 789015"/>
                <a:gd name="connsiteX1" fmla="*/ 4368491 w 4368491"/>
                <a:gd name="connsiteY1" fmla="*/ 0 h 789015"/>
                <a:gd name="connsiteX2" fmla="*/ 4368491 w 4368491"/>
                <a:gd name="connsiteY2" fmla="*/ 789015 h 789015"/>
                <a:gd name="connsiteX3" fmla="*/ 0 w 4368491"/>
                <a:gd name="connsiteY3" fmla="*/ 779779 h 789015"/>
                <a:gd name="connsiteX4" fmla="*/ 249382 w 4368491"/>
                <a:gd name="connsiteY4" fmla="*/ 0 h 789015"/>
                <a:gd name="connsiteX0" fmla="*/ 258618 w 4377727"/>
                <a:gd name="connsiteY0" fmla="*/ 0 h 789016"/>
                <a:gd name="connsiteX1" fmla="*/ 4377727 w 4377727"/>
                <a:gd name="connsiteY1" fmla="*/ 0 h 789016"/>
                <a:gd name="connsiteX2" fmla="*/ 4377727 w 4377727"/>
                <a:gd name="connsiteY2" fmla="*/ 789015 h 789016"/>
                <a:gd name="connsiteX3" fmla="*/ 0 w 4377727"/>
                <a:gd name="connsiteY3" fmla="*/ 789016 h 789016"/>
                <a:gd name="connsiteX4" fmla="*/ 258618 w 4377727"/>
                <a:gd name="connsiteY4" fmla="*/ 0 h 7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7727" h="789016">
                  <a:moveTo>
                    <a:pt x="258618" y="0"/>
                  </a:moveTo>
                  <a:lnTo>
                    <a:pt x="4377727" y="0"/>
                  </a:lnTo>
                  <a:lnTo>
                    <a:pt x="4377727" y="789015"/>
                  </a:lnTo>
                  <a:lnTo>
                    <a:pt x="0" y="789016"/>
                  </a:lnTo>
                  <a:lnTo>
                    <a:pt x="258618" y="0"/>
                  </a:lnTo>
                  <a:close/>
                </a:path>
              </a:pathLst>
            </a:custGeom>
            <a:solidFill>
              <a:srgbClr val="8EB5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333021" y="3576675"/>
              <a:ext cx="33467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</a:rPr>
                <a:t>Story-Telling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22598" y="3608483"/>
              <a:ext cx="3259602" cy="731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prstClr val="white"/>
                  </a:solidFill>
                </a:rPr>
                <a:t>Fact-Gathering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848613" y="3568754"/>
              <a:ext cx="655793" cy="655793"/>
            </a:xfrm>
            <a:prstGeom prst="ellipse">
              <a:avLst/>
            </a:prstGeom>
            <a:solidFill>
              <a:srgbClr val="AAD9E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35509" y="3473937"/>
              <a:ext cx="6985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A93B5"/>
                  </a:solidFill>
                </a:rPr>
                <a:t>v.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057401" y="4449478"/>
              <a:ext cx="4414673" cy="789015"/>
            </a:xfrm>
            <a:custGeom>
              <a:avLst/>
              <a:gdLst>
                <a:gd name="connsiteX0" fmla="*/ 0 w 4119109"/>
                <a:gd name="connsiteY0" fmla="*/ 0 h 789015"/>
                <a:gd name="connsiteX1" fmla="*/ 4119109 w 4119109"/>
                <a:gd name="connsiteY1" fmla="*/ 0 h 789015"/>
                <a:gd name="connsiteX2" fmla="*/ 4119109 w 4119109"/>
                <a:gd name="connsiteY2" fmla="*/ 789015 h 789015"/>
                <a:gd name="connsiteX3" fmla="*/ 0 w 4119109"/>
                <a:gd name="connsiteY3" fmla="*/ 789015 h 789015"/>
                <a:gd name="connsiteX4" fmla="*/ 0 w 4119109"/>
                <a:gd name="connsiteY4" fmla="*/ 0 h 789015"/>
                <a:gd name="connsiteX0" fmla="*/ 0 w 4414673"/>
                <a:gd name="connsiteY0" fmla="*/ 0 h 789015"/>
                <a:gd name="connsiteX1" fmla="*/ 4414673 w 4414673"/>
                <a:gd name="connsiteY1" fmla="*/ 0 h 789015"/>
                <a:gd name="connsiteX2" fmla="*/ 4119109 w 4414673"/>
                <a:gd name="connsiteY2" fmla="*/ 789015 h 789015"/>
                <a:gd name="connsiteX3" fmla="*/ 0 w 4414673"/>
                <a:gd name="connsiteY3" fmla="*/ 789015 h 789015"/>
                <a:gd name="connsiteX4" fmla="*/ 0 w 4414673"/>
                <a:gd name="connsiteY4" fmla="*/ 0 h 789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4673" h="789015">
                  <a:moveTo>
                    <a:pt x="0" y="0"/>
                  </a:moveTo>
                  <a:lnTo>
                    <a:pt x="4414673" y="0"/>
                  </a:lnTo>
                  <a:lnTo>
                    <a:pt x="4119109" y="789015"/>
                  </a:lnTo>
                  <a:lnTo>
                    <a:pt x="0" y="7890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A9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074910" y="4448175"/>
              <a:ext cx="4220709" cy="793411"/>
            </a:xfrm>
            <a:custGeom>
              <a:avLst/>
              <a:gdLst>
                <a:gd name="connsiteX0" fmla="*/ 0 w 4119109"/>
                <a:gd name="connsiteY0" fmla="*/ 0 h 789015"/>
                <a:gd name="connsiteX1" fmla="*/ 4119109 w 4119109"/>
                <a:gd name="connsiteY1" fmla="*/ 0 h 789015"/>
                <a:gd name="connsiteX2" fmla="*/ 4119109 w 4119109"/>
                <a:gd name="connsiteY2" fmla="*/ 789015 h 789015"/>
                <a:gd name="connsiteX3" fmla="*/ 0 w 4119109"/>
                <a:gd name="connsiteY3" fmla="*/ 789015 h 789015"/>
                <a:gd name="connsiteX4" fmla="*/ 0 w 4119109"/>
                <a:gd name="connsiteY4" fmla="*/ 0 h 789015"/>
                <a:gd name="connsiteX0" fmla="*/ 249382 w 4368491"/>
                <a:gd name="connsiteY0" fmla="*/ 0 h 789015"/>
                <a:gd name="connsiteX1" fmla="*/ 4368491 w 4368491"/>
                <a:gd name="connsiteY1" fmla="*/ 0 h 789015"/>
                <a:gd name="connsiteX2" fmla="*/ 4368491 w 4368491"/>
                <a:gd name="connsiteY2" fmla="*/ 789015 h 789015"/>
                <a:gd name="connsiteX3" fmla="*/ 0 w 4368491"/>
                <a:gd name="connsiteY3" fmla="*/ 779779 h 789015"/>
                <a:gd name="connsiteX4" fmla="*/ 249382 w 4368491"/>
                <a:gd name="connsiteY4" fmla="*/ 0 h 789015"/>
                <a:gd name="connsiteX0" fmla="*/ 258618 w 4377727"/>
                <a:gd name="connsiteY0" fmla="*/ 0 h 789016"/>
                <a:gd name="connsiteX1" fmla="*/ 4377727 w 4377727"/>
                <a:gd name="connsiteY1" fmla="*/ 0 h 789016"/>
                <a:gd name="connsiteX2" fmla="*/ 4377727 w 4377727"/>
                <a:gd name="connsiteY2" fmla="*/ 789015 h 789016"/>
                <a:gd name="connsiteX3" fmla="*/ 0 w 4377727"/>
                <a:gd name="connsiteY3" fmla="*/ 789016 h 789016"/>
                <a:gd name="connsiteX4" fmla="*/ 258618 w 4377727"/>
                <a:gd name="connsiteY4" fmla="*/ 0 h 7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7727" h="789016">
                  <a:moveTo>
                    <a:pt x="258618" y="0"/>
                  </a:moveTo>
                  <a:lnTo>
                    <a:pt x="4377727" y="0"/>
                  </a:lnTo>
                  <a:lnTo>
                    <a:pt x="4377727" y="789015"/>
                  </a:lnTo>
                  <a:lnTo>
                    <a:pt x="0" y="789016"/>
                  </a:lnTo>
                  <a:lnTo>
                    <a:pt x="258618" y="0"/>
                  </a:lnTo>
                  <a:close/>
                </a:path>
              </a:pathLst>
            </a:custGeom>
            <a:solidFill>
              <a:srgbClr val="8EB5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33021" y="4519789"/>
              <a:ext cx="33467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</a:rPr>
                <a:t>Enlistment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22598" y="4551597"/>
              <a:ext cx="32596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</a:rPr>
                <a:t>Narrowing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5848613" y="4511868"/>
              <a:ext cx="655793" cy="655793"/>
            </a:xfrm>
            <a:prstGeom prst="ellipse">
              <a:avLst/>
            </a:prstGeom>
            <a:solidFill>
              <a:srgbClr val="AAD9E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817035" y="4444761"/>
              <a:ext cx="6985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A93B5"/>
                  </a:solidFill>
                </a:rPr>
                <a:t>&amp;</a:t>
              </a:r>
              <a:endParaRPr lang="en-US" sz="3200" dirty="0">
                <a:solidFill>
                  <a:srgbClr val="0A93B5"/>
                </a:solidFill>
              </a:endParaRPr>
            </a:p>
          </p:txBody>
        </p:sp>
        <p:sp>
          <p:nvSpPr>
            <p:cNvPr id="27" name="Rectangle 20"/>
            <p:cNvSpPr/>
            <p:nvPr/>
          </p:nvSpPr>
          <p:spPr>
            <a:xfrm>
              <a:off x="2052783" y="5377732"/>
              <a:ext cx="4414673" cy="789015"/>
            </a:xfrm>
            <a:custGeom>
              <a:avLst/>
              <a:gdLst>
                <a:gd name="connsiteX0" fmla="*/ 0 w 4119109"/>
                <a:gd name="connsiteY0" fmla="*/ 0 h 789015"/>
                <a:gd name="connsiteX1" fmla="*/ 4119109 w 4119109"/>
                <a:gd name="connsiteY1" fmla="*/ 0 h 789015"/>
                <a:gd name="connsiteX2" fmla="*/ 4119109 w 4119109"/>
                <a:gd name="connsiteY2" fmla="*/ 789015 h 789015"/>
                <a:gd name="connsiteX3" fmla="*/ 0 w 4119109"/>
                <a:gd name="connsiteY3" fmla="*/ 789015 h 789015"/>
                <a:gd name="connsiteX4" fmla="*/ 0 w 4119109"/>
                <a:gd name="connsiteY4" fmla="*/ 0 h 789015"/>
                <a:gd name="connsiteX0" fmla="*/ 0 w 4414673"/>
                <a:gd name="connsiteY0" fmla="*/ 0 h 789015"/>
                <a:gd name="connsiteX1" fmla="*/ 4414673 w 4414673"/>
                <a:gd name="connsiteY1" fmla="*/ 0 h 789015"/>
                <a:gd name="connsiteX2" fmla="*/ 4119109 w 4414673"/>
                <a:gd name="connsiteY2" fmla="*/ 789015 h 789015"/>
                <a:gd name="connsiteX3" fmla="*/ 0 w 4414673"/>
                <a:gd name="connsiteY3" fmla="*/ 789015 h 789015"/>
                <a:gd name="connsiteX4" fmla="*/ 0 w 4414673"/>
                <a:gd name="connsiteY4" fmla="*/ 0 h 789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4673" h="789015">
                  <a:moveTo>
                    <a:pt x="0" y="0"/>
                  </a:moveTo>
                  <a:lnTo>
                    <a:pt x="4414673" y="0"/>
                  </a:lnTo>
                  <a:lnTo>
                    <a:pt x="4119109" y="789015"/>
                  </a:lnTo>
                  <a:lnTo>
                    <a:pt x="0" y="7890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A9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Rectangle 21"/>
            <p:cNvSpPr/>
            <p:nvPr/>
          </p:nvSpPr>
          <p:spPr>
            <a:xfrm>
              <a:off x="6070292" y="5378450"/>
              <a:ext cx="4220709" cy="791390"/>
            </a:xfrm>
            <a:custGeom>
              <a:avLst/>
              <a:gdLst>
                <a:gd name="connsiteX0" fmla="*/ 0 w 4119109"/>
                <a:gd name="connsiteY0" fmla="*/ 0 h 789015"/>
                <a:gd name="connsiteX1" fmla="*/ 4119109 w 4119109"/>
                <a:gd name="connsiteY1" fmla="*/ 0 h 789015"/>
                <a:gd name="connsiteX2" fmla="*/ 4119109 w 4119109"/>
                <a:gd name="connsiteY2" fmla="*/ 789015 h 789015"/>
                <a:gd name="connsiteX3" fmla="*/ 0 w 4119109"/>
                <a:gd name="connsiteY3" fmla="*/ 789015 h 789015"/>
                <a:gd name="connsiteX4" fmla="*/ 0 w 4119109"/>
                <a:gd name="connsiteY4" fmla="*/ 0 h 789015"/>
                <a:gd name="connsiteX0" fmla="*/ 249382 w 4368491"/>
                <a:gd name="connsiteY0" fmla="*/ 0 h 789015"/>
                <a:gd name="connsiteX1" fmla="*/ 4368491 w 4368491"/>
                <a:gd name="connsiteY1" fmla="*/ 0 h 789015"/>
                <a:gd name="connsiteX2" fmla="*/ 4368491 w 4368491"/>
                <a:gd name="connsiteY2" fmla="*/ 789015 h 789015"/>
                <a:gd name="connsiteX3" fmla="*/ 0 w 4368491"/>
                <a:gd name="connsiteY3" fmla="*/ 779779 h 789015"/>
                <a:gd name="connsiteX4" fmla="*/ 249382 w 4368491"/>
                <a:gd name="connsiteY4" fmla="*/ 0 h 789015"/>
                <a:gd name="connsiteX0" fmla="*/ 258618 w 4377727"/>
                <a:gd name="connsiteY0" fmla="*/ 0 h 789016"/>
                <a:gd name="connsiteX1" fmla="*/ 4377727 w 4377727"/>
                <a:gd name="connsiteY1" fmla="*/ 0 h 789016"/>
                <a:gd name="connsiteX2" fmla="*/ 4377727 w 4377727"/>
                <a:gd name="connsiteY2" fmla="*/ 789015 h 789016"/>
                <a:gd name="connsiteX3" fmla="*/ 0 w 4377727"/>
                <a:gd name="connsiteY3" fmla="*/ 789016 h 789016"/>
                <a:gd name="connsiteX4" fmla="*/ 258618 w 4377727"/>
                <a:gd name="connsiteY4" fmla="*/ 0 h 7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7727" h="789016">
                  <a:moveTo>
                    <a:pt x="258618" y="0"/>
                  </a:moveTo>
                  <a:lnTo>
                    <a:pt x="4377727" y="0"/>
                  </a:lnTo>
                  <a:lnTo>
                    <a:pt x="4377727" y="789015"/>
                  </a:lnTo>
                  <a:lnTo>
                    <a:pt x="0" y="789016"/>
                  </a:lnTo>
                  <a:lnTo>
                    <a:pt x="258618" y="0"/>
                  </a:lnTo>
                  <a:close/>
                </a:path>
              </a:pathLst>
            </a:custGeom>
            <a:solidFill>
              <a:srgbClr val="8EB5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328403" y="5448043"/>
              <a:ext cx="33467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</a:rPr>
                <a:t>Macro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717980" y="5479851"/>
              <a:ext cx="32596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</a:rPr>
                <a:t>Micro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5843995" y="5440122"/>
              <a:ext cx="655793" cy="655793"/>
            </a:xfrm>
            <a:prstGeom prst="ellipse">
              <a:avLst/>
            </a:prstGeom>
            <a:solidFill>
              <a:srgbClr val="AAD9E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12417" y="5373014"/>
              <a:ext cx="6985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A93B5"/>
                  </a:solidFill>
                </a:rPr>
                <a:t>v.</a:t>
              </a:r>
            </a:p>
          </p:txBody>
        </p:sp>
      </p:grpSp>
      <p:sp>
        <p:nvSpPr>
          <p:cNvPr id="33" name="Title 1"/>
          <p:cNvSpPr txBox="1">
            <a:spLocks/>
          </p:cNvSpPr>
          <p:nvPr/>
        </p:nvSpPr>
        <p:spPr>
          <a:xfrm>
            <a:off x="0" y="827585"/>
            <a:ext cx="9144000" cy="914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CROSS EXAMINATION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55309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</TotalTime>
  <Words>310</Words>
  <Application>Microsoft Macintosh PowerPoint</Application>
  <PresentationFormat>On-screen Show (4:3)</PresentationFormat>
  <Paragraphs>100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American Typewriter</vt:lpstr>
      <vt:lpstr>Arial</vt:lpstr>
      <vt:lpstr>Calibri</vt:lpstr>
      <vt:lpstr>Calibri Light</vt:lpstr>
      <vt:lpstr>Office Theme</vt:lpstr>
      <vt:lpstr>1_Custom Design</vt:lpstr>
      <vt:lpstr>2_Custom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Kelecava, Barton (UBC)</dc:creator>
  <cp:lastModifiedBy>Martin Cunniff</cp:lastModifiedBy>
  <cp:revision>49</cp:revision>
  <dcterms:created xsi:type="dcterms:W3CDTF">2014-09-22T18:34:37Z</dcterms:created>
  <dcterms:modified xsi:type="dcterms:W3CDTF">2018-04-01T17:32:20Z</dcterms:modified>
</cp:coreProperties>
</file>